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307" r:id="rId2"/>
    <p:sldId id="308" r:id="rId3"/>
    <p:sldId id="840" r:id="rId4"/>
    <p:sldId id="841" r:id="rId5"/>
    <p:sldId id="831" r:id="rId6"/>
    <p:sldId id="842" r:id="rId7"/>
    <p:sldId id="843" r:id="rId8"/>
    <p:sldId id="844" r:id="rId9"/>
    <p:sldId id="827" r:id="rId10"/>
    <p:sldId id="838" r:id="rId11"/>
    <p:sldId id="836" r:id="rId12"/>
    <p:sldId id="845" r:id="rId13"/>
    <p:sldId id="846" r:id="rId14"/>
    <p:sldId id="266" r:id="rId15"/>
    <p:sldId id="260" r:id="rId16"/>
    <p:sldId id="284" r:id="rId17"/>
    <p:sldId id="285" r:id="rId18"/>
    <p:sldId id="287" r:id="rId19"/>
    <p:sldId id="288" r:id="rId20"/>
    <p:sldId id="289" r:id="rId21"/>
    <p:sldId id="290" r:id="rId22"/>
    <p:sldId id="291" r:id="rId23"/>
    <p:sldId id="292" r:id="rId24"/>
    <p:sldId id="293" r:id="rId25"/>
    <p:sldId id="294" r:id="rId26"/>
    <p:sldId id="295" r:id="rId27"/>
    <p:sldId id="296" r:id="rId28"/>
    <p:sldId id="301" r:id="rId29"/>
    <p:sldId id="283" r:id="rId30"/>
    <p:sldId id="298" r:id="rId31"/>
    <p:sldId id="299" r:id="rId32"/>
    <p:sldId id="300" r:id="rId33"/>
    <p:sldId id="847" r:id="rId34"/>
    <p:sldId id="890" r:id="rId35"/>
    <p:sldId id="656" r:id="rId36"/>
    <p:sldId id="657" r:id="rId37"/>
    <p:sldId id="654" r:id="rId38"/>
    <p:sldId id="619" r:id="rId39"/>
    <p:sldId id="621" r:id="rId40"/>
    <p:sldId id="618" r:id="rId41"/>
    <p:sldId id="904" r:id="rId42"/>
    <p:sldId id="905" r:id="rId43"/>
    <p:sldId id="906" r:id="rId44"/>
    <p:sldId id="907" r:id="rId45"/>
    <p:sldId id="908" r:id="rId46"/>
    <p:sldId id="909" r:id="rId47"/>
    <p:sldId id="910" r:id="rId48"/>
    <p:sldId id="911" r:id="rId49"/>
    <p:sldId id="895" r:id="rId50"/>
    <p:sldId id="647" r:id="rId51"/>
    <p:sldId id="648" r:id="rId52"/>
    <p:sldId id="912" r:id="rId53"/>
    <p:sldId id="625" r:id="rId54"/>
    <p:sldId id="626" r:id="rId55"/>
    <p:sldId id="649" r:id="rId56"/>
    <p:sldId id="627" r:id="rId57"/>
    <p:sldId id="628" r:id="rId58"/>
    <p:sldId id="887" r:id="rId59"/>
    <p:sldId id="916" r:id="rId60"/>
    <p:sldId id="903" r:id="rId61"/>
    <p:sldId id="917" r:id="rId62"/>
    <p:sldId id="913" r:id="rId63"/>
    <p:sldId id="900" r:id="rId64"/>
    <p:sldId id="901" r:id="rId65"/>
    <p:sldId id="902" r:id="rId66"/>
    <p:sldId id="869" r:id="rId67"/>
    <p:sldId id="863" r:id="rId68"/>
    <p:sldId id="899" r:id="rId69"/>
    <p:sldId id="918" r:id="rId70"/>
    <p:sldId id="870" r:id="rId71"/>
    <p:sldId id="830" r:id="rId72"/>
    <p:sldId id="861" r:id="rId73"/>
    <p:sldId id="860" r:id="rId74"/>
    <p:sldId id="919" r:id="rId75"/>
    <p:sldId id="868" r:id="rId76"/>
    <p:sldId id="896" r:id="rId77"/>
    <p:sldId id="897" r:id="rId78"/>
    <p:sldId id="915" r:id="rId79"/>
    <p:sldId id="898" r:id="rId80"/>
    <p:sldId id="914" r:id="rId81"/>
    <p:sldId id="924" r:id="rId82"/>
    <p:sldId id="921" r:id="rId83"/>
    <p:sldId id="258" r:id="rId84"/>
    <p:sldId id="925" r:id="rId85"/>
    <p:sldId id="854" r:id="rId86"/>
    <p:sldId id="855" r:id="rId87"/>
    <p:sldId id="856" r:id="rId88"/>
    <p:sldId id="848" r:id="rId89"/>
    <p:sldId id="857" r:id="rId90"/>
    <p:sldId id="922" r:id="rId91"/>
    <p:sldId id="923" r:id="rId92"/>
    <p:sldId id="302" r:id="rId93"/>
    <p:sldId id="303" r:id="rId94"/>
    <p:sldId id="306" r:id="rId95"/>
    <p:sldId id="30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3" autoAdjust="0"/>
    <p:restoredTop sz="94660"/>
  </p:normalViewPr>
  <p:slideViewPr>
    <p:cSldViewPr snapToGrid="0">
      <p:cViewPr varScale="1">
        <p:scale>
          <a:sx n="156" d="100"/>
          <a:sy n="156" d="100"/>
        </p:scale>
        <p:origin x="1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E404C-7BD5-43B7-8679-723D232E9365}" type="datetimeFigureOut">
              <a:rPr lang="en-US" smtClean="0"/>
              <a:t>8/11/22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DF0CF-AAD0-416D-9AD6-BD9247C0D9CE}" type="slidenum">
              <a:rPr lang="en-US" smtClean="0"/>
              <a:t>‹#›</a:t>
            </a:fld>
            <a:endParaRPr lang="en-US"/>
          </a:p>
        </p:txBody>
      </p:sp>
    </p:spTree>
    <p:extLst>
      <p:ext uri="{BB962C8B-B14F-4D97-AF65-F5344CB8AC3E}">
        <p14:creationId xmlns:p14="http://schemas.microsoft.com/office/powerpoint/2010/main" val="299955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659405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2607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1173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14752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Tree>
    <p:extLst>
      <p:ext uri="{BB962C8B-B14F-4D97-AF65-F5344CB8AC3E}">
        <p14:creationId xmlns:p14="http://schemas.microsoft.com/office/powerpoint/2010/main" val="404181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8684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85956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6026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07A6-F614-B400-67A0-1DBCEC700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DE4CBA-4C98-2702-1E39-3CF6F047E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033B3-A463-EE2E-3D45-A7D676DCCCA3}"/>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5" name="Footer Placeholder 4">
            <a:extLst>
              <a:ext uri="{FF2B5EF4-FFF2-40B4-BE49-F238E27FC236}">
                <a16:creationId xmlns:a16="http://schemas.microsoft.com/office/drawing/2014/main" id="{89140477-7931-800A-06AC-681900B96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64D78-F3B3-A8D8-7D5E-483DA6DF802D}"/>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90300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5E36-F9D6-36AF-B74A-39D70F7313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701BEB-3396-D10B-47CA-F249DE546B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D9CD4-2F00-60B0-7143-46967F9CDC74}"/>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5" name="Footer Placeholder 4">
            <a:extLst>
              <a:ext uri="{FF2B5EF4-FFF2-40B4-BE49-F238E27FC236}">
                <a16:creationId xmlns:a16="http://schemas.microsoft.com/office/drawing/2014/main" id="{F660DC8F-8FBF-6F18-5CB5-8ECC1610E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F9F47-2541-44EF-6309-711385E01674}"/>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262921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15CAD-F80F-AA2E-897E-2290AE58E1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D320D8-CC01-370B-735B-975C662C7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269DF-0BDB-230E-0C7A-C284C81A63A5}"/>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5" name="Footer Placeholder 4">
            <a:extLst>
              <a:ext uri="{FF2B5EF4-FFF2-40B4-BE49-F238E27FC236}">
                <a16:creationId xmlns:a16="http://schemas.microsoft.com/office/drawing/2014/main" id="{7F976895-4C6F-D905-FED6-1EFBE8BCC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2D835-AA45-5384-8564-BD6ACF18B119}"/>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107340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375C-E4A7-30B2-87C9-0DAC83521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45B76-7353-E3FA-1472-76F6B2DDD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1DDB0-5D39-9722-6BB9-43AC27430B46}"/>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8" name="Footer Placeholder 7">
            <a:extLst>
              <a:ext uri="{FF2B5EF4-FFF2-40B4-BE49-F238E27FC236}">
                <a16:creationId xmlns:a16="http://schemas.microsoft.com/office/drawing/2014/main" id="{05F81782-A2A0-2638-D516-D8773A364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EB3A11-EF9C-F02E-0711-F7A2CEF6A0CC}"/>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89263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91A8-5DEB-04A3-8F1C-B5B700ED6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E7CE26-B62A-60A8-98C1-4BC6CD0C6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C6904-0199-EEF7-40CD-10F117566ABE}"/>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5" name="Footer Placeholder 4">
            <a:extLst>
              <a:ext uri="{FF2B5EF4-FFF2-40B4-BE49-F238E27FC236}">
                <a16:creationId xmlns:a16="http://schemas.microsoft.com/office/drawing/2014/main" id="{7DF63DD8-E908-4E35-DC26-02FEBC990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80AEA-32C2-9013-5A04-DAF889E5B37B}"/>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99417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9C8C-9545-D2DC-771D-759EB08229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B7078-3272-01A4-CDC3-AFEE34448B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C195E0-48AB-A8FE-49D2-7296DB4F0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D95EF-4699-CE82-79B5-B0A1235A9EF9}"/>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6" name="Footer Placeholder 5">
            <a:extLst>
              <a:ext uri="{FF2B5EF4-FFF2-40B4-BE49-F238E27FC236}">
                <a16:creationId xmlns:a16="http://schemas.microsoft.com/office/drawing/2014/main" id="{3E08503E-8BEC-EBBF-EB84-C171E6811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27AD9-277A-4778-1717-AB8EE346DB17}"/>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49156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9BEF-11B4-9A40-625E-F3242E2A5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D55E6E-D7B7-E80A-801A-783718A66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55D03-E6C7-9CFA-F780-B78645201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B09FF-B5F5-EFE9-DE3F-EEF17F5886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54F056-F092-B9C9-265C-660FAB2E72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B54E8C-299B-8874-C22C-E699C2E4B242}"/>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8" name="Footer Placeholder 7">
            <a:extLst>
              <a:ext uri="{FF2B5EF4-FFF2-40B4-BE49-F238E27FC236}">
                <a16:creationId xmlns:a16="http://schemas.microsoft.com/office/drawing/2014/main" id="{C3C29D0C-103D-A431-3234-C56DC9401A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A674E6-64A0-C435-CE70-C7E60162523E}"/>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12526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F88F-4E43-8C14-6215-9D6E445ED6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BB82A-F41F-7C88-4018-D0BC81F9186F}"/>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4" name="Footer Placeholder 3">
            <a:extLst>
              <a:ext uri="{FF2B5EF4-FFF2-40B4-BE49-F238E27FC236}">
                <a16:creationId xmlns:a16="http://schemas.microsoft.com/office/drawing/2014/main" id="{8E54B214-13B0-A504-4AA4-9F12F11BE2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8B84D-2537-92C0-9C7F-407089144002}"/>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365765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7E682-754B-B584-4433-F080DF9178C5}"/>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3" name="Footer Placeholder 2">
            <a:extLst>
              <a:ext uri="{FF2B5EF4-FFF2-40B4-BE49-F238E27FC236}">
                <a16:creationId xmlns:a16="http://schemas.microsoft.com/office/drawing/2014/main" id="{59EF01A6-0EF8-9E19-7C38-2A302E794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BFDC31-2E8F-A1FB-94AB-3D8BAD999186}"/>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399325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0788-B5F2-3C98-C629-C3C574342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69FB3D-2107-F8AD-D1FA-A84DEC05B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6AA8F-75BD-777B-A585-7AF5F2502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BE2B4-EF12-1E5F-2378-306D0A707C94}"/>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6" name="Footer Placeholder 5">
            <a:extLst>
              <a:ext uri="{FF2B5EF4-FFF2-40B4-BE49-F238E27FC236}">
                <a16:creationId xmlns:a16="http://schemas.microsoft.com/office/drawing/2014/main" id="{15873227-3E54-1BE9-6942-385C62FDA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2DE95-48EF-C32F-E9E8-3D5C781F20D7}"/>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08393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CE3B-97A9-FE79-F51D-C747C03A1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090C5-8013-5710-50D6-6304BCFA6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CC8F4E-058E-9C4D-967A-CB3BC8787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A86863-8CD0-C391-C41C-2522745AE350}"/>
              </a:ext>
            </a:extLst>
          </p:cNvPr>
          <p:cNvSpPr>
            <a:spLocks noGrp="1"/>
          </p:cNvSpPr>
          <p:nvPr>
            <p:ph type="dt" sz="half" idx="10"/>
          </p:nvPr>
        </p:nvSpPr>
        <p:spPr/>
        <p:txBody>
          <a:bodyPr/>
          <a:lstStyle/>
          <a:p>
            <a:fld id="{7C0F84F9-5915-4105-8249-F88D791789A9}" type="datetimeFigureOut">
              <a:rPr lang="en-US" smtClean="0"/>
              <a:t>8/11/22</a:t>
            </a:fld>
            <a:endParaRPr lang="en-US"/>
          </a:p>
        </p:txBody>
      </p:sp>
      <p:sp>
        <p:nvSpPr>
          <p:cNvPr id="6" name="Footer Placeholder 5">
            <a:extLst>
              <a:ext uri="{FF2B5EF4-FFF2-40B4-BE49-F238E27FC236}">
                <a16:creationId xmlns:a16="http://schemas.microsoft.com/office/drawing/2014/main" id="{D3F9FABA-303A-4EBD-8BCC-D5FC76ADC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9CF34-FAAF-53CC-E3A1-AE57D1E67FA8}"/>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71126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15BA1-2DFA-9ECA-DC16-D325C36BB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EC1473-B0E8-7900-0E39-3E135078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AF0FD-7A77-54BC-2316-7570E0F2A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0F84F9-5915-4105-8249-F88D791789A9}" type="datetimeFigureOut">
              <a:rPr lang="en-US" smtClean="0"/>
              <a:t>8/11/22</a:t>
            </a:fld>
            <a:endParaRPr lang="en-US"/>
          </a:p>
        </p:txBody>
      </p:sp>
      <p:sp>
        <p:nvSpPr>
          <p:cNvPr id="5" name="Footer Placeholder 4">
            <a:extLst>
              <a:ext uri="{FF2B5EF4-FFF2-40B4-BE49-F238E27FC236}">
                <a16:creationId xmlns:a16="http://schemas.microsoft.com/office/drawing/2014/main" id="{D00C3CF2-A6A7-B249-0AB4-DEA37279B0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758BF-FE2B-2C83-832F-DC1719FD50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5E1A1-95AC-4E24-932B-BBBFAF3B3452}" type="slidenum">
              <a:rPr lang="en-US" smtClean="0"/>
              <a:t>‹#›</a:t>
            </a:fld>
            <a:endParaRPr lang="en-US"/>
          </a:p>
        </p:txBody>
      </p:sp>
      <p:pic>
        <p:nvPicPr>
          <p:cNvPr id="1026" name="Picture 2" descr="Mixtape: The Podcast">
            <a:extLst>
              <a:ext uri="{FF2B5EF4-FFF2-40B4-BE49-F238E27FC236}">
                <a16:creationId xmlns:a16="http://schemas.microsoft.com/office/drawing/2014/main" id="{F6042501-FDDE-B9E0-17B1-720B4CBE464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097986" y="32657"/>
            <a:ext cx="1094014" cy="109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38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slide" Target="slide3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371/journal.pone.0263610"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Stylized_fact#cite_note-1" TargetMode="External"/><Relationship Id="rId3" Type="http://schemas.openxmlformats.org/officeDocument/2006/relationships/hyperlink" Target="https://en.wikipedia.org/w/index.php?title=Stylized_facts&amp;redirect=no" TargetMode="External"/><Relationship Id="rId7" Type="http://schemas.openxmlformats.org/officeDocument/2006/relationships/hyperlink" Target="https://en.wikipedia.org/wiki/Economic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en.wikipedia.org/wiki/Social_science" TargetMode="External"/><Relationship Id="rId5" Type="http://schemas.openxmlformats.org/officeDocument/2006/relationships/hyperlink" Target="https://en.wikipedia.org/wiki/Stylized_fact#p-search" TargetMode="External"/><Relationship Id="rId4" Type="http://schemas.openxmlformats.org/officeDocument/2006/relationships/hyperlink" Target="https://en.wikipedia.org/wiki/Stylized_fact#mw-head" TargetMode="External"/><Relationship Id="rId9"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topics.nytimes.com/top/reference/timestopics/people/l/adam_liptak/index.html?inline=nyt-pe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167712" y="5313405"/>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Style, tone, length and grammar</a:t>
            </a:r>
          </a:p>
        </p:txBody>
      </p:sp>
    </p:spTree>
    <p:extLst>
      <p:ext uri="{BB962C8B-B14F-4D97-AF65-F5344CB8AC3E}">
        <p14:creationId xmlns:p14="http://schemas.microsoft.com/office/powerpoint/2010/main" val="27941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3AB99D3-BB34-2A08-5A7E-F2FDADEC4D3F}"/>
              </a:ext>
            </a:extLst>
          </p:cNvPr>
          <p:cNvSpPr txBox="1"/>
          <p:nvPr/>
        </p:nvSpPr>
        <p:spPr>
          <a:xfrm>
            <a:off x="1981200" y="320457"/>
            <a:ext cx="8077200" cy="6217087"/>
          </a:xfrm>
          <a:prstGeom prst="rect">
            <a:avLst/>
          </a:prstGeom>
          <a:noFill/>
        </p:spPr>
        <p:txBody>
          <a:bodyPr wrap="square">
            <a:spAutoFit/>
          </a:bodyPr>
          <a:lstStyle/>
          <a:p>
            <a:pPr marL="400050" indent="-400050" fontAlgn="base">
              <a:spcBef>
                <a:spcPct val="0"/>
              </a:spcBef>
              <a:spcAft>
                <a:spcPct val="0"/>
              </a:spcAft>
              <a:buFontTx/>
              <a:buAutoNum type="romanUcPeriod"/>
              <a:defRPr/>
            </a:pPr>
            <a:r>
              <a:rPr lang="en-US" sz="2000" b="1" dirty="0">
                <a:solidFill>
                  <a:prstClr val="black"/>
                </a:solidFill>
                <a:latin typeface="Palatino Linotype" panose="02040502050505030304" pitchFamily="18" charset="0"/>
                <a:cs typeface="Arial" pitchFamily="34" charset="0"/>
              </a:rPr>
              <a:t>Introduction </a:t>
            </a:r>
          </a:p>
          <a:p>
            <a:pPr marL="400050" indent="-400050" fontAlgn="base">
              <a:spcBef>
                <a:spcPct val="0"/>
              </a:spcBef>
              <a:spcAft>
                <a:spcPct val="0"/>
              </a:spcAft>
              <a:buFontTx/>
              <a:buAutoNum type="romanUcPeriod"/>
              <a:defRPr/>
            </a:pPr>
            <a:endParaRPr lang="en-US" dirty="0">
              <a:solidFill>
                <a:prstClr val="black"/>
              </a:solidFill>
              <a:latin typeface="Palatino Linotype" panose="02040502050505030304" pitchFamily="18" charset="0"/>
              <a:cs typeface="Arial" pitchFamily="34" charset="0"/>
            </a:endParaRPr>
          </a:p>
          <a:p>
            <a:pPr fontAlgn="base">
              <a:spcBef>
                <a:spcPct val="0"/>
              </a:spcBef>
              <a:spcAft>
                <a:spcPct val="0"/>
              </a:spcAft>
              <a:defRPr/>
            </a:pPr>
            <a:r>
              <a:rPr lang="en-US" sz="2000" dirty="0">
                <a:solidFill>
                  <a:prstClr val="black"/>
                </a:solidFill>
                <a:latin typeface="Palatino Linotype" panose="02040502050505030304" pitchFamily="18" charset="0"/>
                <a:cs typeface="Arial" pitchFamily="34" charset="0"/>
              </a:rPr>
              <a:t>Becker’s (1957) seminal </a:t>
            </a:r>
            <a:r>
              <a:rPr lang="en-US" sz="2000" i="1" dirty="0">
                <a:solidFill>
                  <a:prstClr val="black"/>
                </a:solidFill>
                <a:latin typeface="Palatino Linotype" panose="02040502050505030304" pitchFamily="18" charset="0"/>
                <a:cs typeface="Arial" pitchFamily="34" charset="0"/>
              </a:rPr>
              <a:t>The Economics of Discrimination </a:t>
            </a:r>
            <a:r>
              <a:rPr lang="en-US" sz="2000" dirty="0">
                <a:solidFill>
                  <a:prstClr val="black"/>
                </a:solidFill>
                <a:latin typeface="Palatino Linotype" panose="02040502050505030304" pitchFamily="18" charset="0"/>
                <a:cs typeface="Arial" pitchFamily="34" charset="0"/>
              </a:rPr>
              <a:t>launched the formal analysis of labor market discrimination among economists. Becker’s analysis focused on the relationship between racial prejudice among whites and discrimination against racial minorities in a competitive model. In contrast to much of the contemporaneous literature, Becker formalized the definition of racial preferences</a:t>
            </a:r>
            <a:r>
              <a:rPr lang="en-US" sz="2000" dirty="0">
                <a:solidFill>
                  <a:prstClr val="black"/>
                </a:solidFill>
                <a:latin typeface="Palatino Linotype" panose="02040502050505030304" pitchFamily="18" charset="0"/>
              </a:rPr>
              <a:t>…</a:t>
            </a:r>
          </a:p>
          <a:p>
            <a:pPr fontAlgn="base">
              <a:spcBef>
                <a:spcPct val="0"/>
              </a:spcBef>
              <a:spcAft>
                <a:spcPct val="0"/>
              </a:spcAft>
              <a:defRPr/>
            </a:pPr>
            <a:endParaRPr lang="en-US" sz="2000" dirty="0">
              <a:solidFill>
                <a:prstClr val="black"/>
              </a:solidFill>
              <a:latin typeface="Palatino Linotype" panose="02040502050505030304" pitchFamily="18" charset="0"/>
              <a:cs typeface="Arial" pitchFamily="34" charset="0"/>
            </a:endParaRPr>
          </a:p>
          <a:p>
            <a:pPr fontAlgn="base">
              <a:spcBef>
                <a:spcPct val="0"/>
              </a:spcBef>
              <a:spcAft>
                <a:spcPct val="0"/>
              </a:spcAft>
              <a:defRPr/>
            </a:pPr>
            <a:r>
              <a:rPr lang="en-US" sz="2000" dirty="0">
                <a:solidFill>
                  <a:prstClr val="black"/>
                </a:solidFill>
                <a:latin typeface="Palatino Linotype" panose="02040502050505030304" pitchFamily="18" charset="0"/>
                <a:cs typeface="Arial" pitchFamily="34" charset="0"/>
              </a:rPr>
              <a:t>In the short-run version of Becker’s employer discrimination model,</a:t>
            </a:r>
          </a:p>
          <a:p>
            <a:pPr fontAlgn="base">
              <a:spcBef>
                <a:spcPct val="0"/>
              </a:spcBef>
              <a:spcAft>
                <a:spcPct val="0"/>
              </a:spcAft>
              <a:defRPr/>
            </a:pPr>
            <a:r>
              <a:rPr lang="en-US" sz="2000" dirty="0">
                <a:solidFill>
                  <a:prstClr val="black"/>
                </a:solidFill>
                <a:latin typeface="Palatino Linotype" panose="02040502050505030304" pitchFamily="18" charset="0"/>
                <a:cs typeface="Arial" pitchFamily="34" charset="0"/>
              </a:rPr>
              <a:t>racial prejudice causes some employers to regard black workers as more expensive than they truly are. Market pressures cause blacks to be hired by the least prejudiced employers in the market and to sort away from those with the highest levels of prejudice…Racial wage gaps…will generally be determined by variation in the level of prejudice of those in the lower tail of the prejudice distribution; how prejudiced the most prejudiced employers are should not matter at all for wages in Becker’s framework</a:t>
            </a:r>
            <a:r>
              <a:rPr lang="en-US" sz="2000" dirty="0">
                <a:solidFill>
                  <a:prstClr val="black"/>
                </a:solidFill>
                <a:latin typeface="Palatino Linotype" panose="02040502050505030304" pitchFamily="18" charset="0"/>
              </a:rPr>
              <a:t>.  Finally,…</a:t>
            </a:r>
            <a:r>
              <a:rPr lang="en-US" sz="2000" dirty="0">
                <a:solidFill>
                  <a:prstClr val="black"/>
                </a:solidFill>
                <a:latin typeface="Palatino Linotype" panose="02040502050505030304" pitchFamily="18" charset="0"/>
                <a:cs typeface="Arial" pitchFamily="34" charset="0"/>
              </a:rPr>
              <a:t>equilibrium wages for blacks should vary negatively with the number of blacks in the market…</a:t>
            </a:r>
          </a:p>
        </p:txBody>
      </p:sp>
    </p:spTree>
    <p:extLst>
      <p:ext uri="{BB962C8B-B14F-4D97-AF65-F5344CB8AC3E}">
        <p14:creationId xmlns:p14="http://schemas.microsoft.com/office/powerpoint/2010/main" val="340023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3AB99D3-BB34-2A08-5A7E-F2FDADEC4D3F}"/>
              </a:ext>
            </a:extLst>
          </p:cNvPr>
          <p:cNvSpPr txBox="1"/>
          <p:nvPr/>
        </p:nvSpPr>
        <p:spPr>
          <a:xfrm>
            <a:off x="2057400" y="2652964"/>
            <a:ext cx="8077200" cy="2308324"/>
          </a:xfrm>
          <a:prstGeom prst="rect">
            <a:avLst/>
          </a:prstGeom>
          <a:noFill/>
        </p:spPr>
        <p:txBody>
          <a:bodyPr wrap="square">
            <a:spAutoFit/>
          </a:bodyPr>
          <a:lstStyle/>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cs typeface="Arial" pitchFamily="34" charset="0"/>
              </a:rPr>
              <a:t>Introduction </a:t>
            </a:r>
          </a:p>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cs typeface="Arial" pitchFamily="34" charset="0"/>
              </a:rPr>
              <a:t>Background</a:t>
            </a:r>
          </a:p>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rPr>
              <a:t>Data Summary</a:t>
            </a:r>
          </a:p>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cs typeface="Arial" pitchFamily="34" charset="0"/>
              </a:rPr>
              <a:t>Empirical Strategy</a:t>
            </a:r>
          </a:p>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rPr>
              <a:t>Results</a:t>
            </a:r>
          </a:p>
          <a:p>
            <a:pPr marL="400050" indent="-400050" fontAlgn="base">
              <a:spcBef>
                <a:spcPct val="0"/>
              </a:spcBef>
              <a:spcAft>
                <a:spcPct val="0"/>
              </a:spcAft>
              <a:buFontTx/>
              <a:buAutoNum type="romanUcPeriod"/>
              <a:defRPr/>
            </a:pPr>
            <a:r>
              <a:rPr lang="en-US" sz="2400" b="1" dirty="0">
                <a:solidFill>
                  <a:prstClr val="black"/>
                </a:solidFill>
                <a:latin typeface="Palatino Linotype" panose="02040502050505030304" pitchFamily="18" charset="0"/>
                <a:cs typeface="Arial" pitchFamily="34" charset="0"/>
              </a:rPr>
              <a:t>Conclusion</a:t>
            </a:r>
          </a:p>
        </p:txBody>
      </p:sp>
      <p:pic>
        <p:nvPicPr>
          <p:cNvPr id="25" name="Picture 24">
            <a:extLst>
              <a:ext uri="{FF2B5EF4-FFF2-40B4-BE49-F238E27FC236}">
                <a16:creationId xmlns:a16="http://schemas.microsoft.com/office/drawing/2014/main" id="{06CEAB67-9FCF-6311-EF68-191E42348825}"/>
              </a:ext>
            </a:extLst>
          </p:cNvPr>
          <p:cNvPicPr>
            <a:picLocks noChangeAspect="1"/>
          </p:cNvPicPr>
          <p:nvPr/>
        </p:nvPicPr>
        <p:blipFill>
          <a:blip r:embed="rId2"/>
          <a:stretch>
            <a:fillRect/>
          </a:stretch>
        </p:blipFill>
        <p:spPr>
          <a:xfrm>
            <a:off x="1752600" y="463163"/>
            <a:ext cx="9047106" cy="1730530"/>
          </a:xfrm>
          <a:prstGeom prst="rect">
            <a:avLst/>
          </a:prstGeom>
        </p:spPr>
      </p:pic>
      <p:sp>
        <p:nvSpPr>
          <p:cNvPr id="5" name="TextBox 4">
            <a:extLst>
              <a:ext uri="{FF2B5EF4-FFF2-40B4-BE49-F238E27FC236}">
                <a16:creationId xmlns:a16="http://schemas.microsoft.com/office/drawing/2014/main" id="{E9BF18F6-150D-EB7C-CAA9-5F7E70B78030}"/>
              </a:ext>
            </a:extLst>
          </p:cNvPr>
          <p:cNvSpPr txBox="1"/>
          <p:nvPr/>
        </p:nvSpPr>
        <p:spPr>
          <a:xfrm>
            <a:off x="2121868" y="5257800"/>
            <a:ext cx="8308571" cy="400110"/>
          </a:xfrm>
          <a:prstGeom prst="rect">
            <a:avLst/>
          </a:prstGeom>
          <a:noFill/>
        </p:spPr>
        <p:txBody>
          <a:bodyPr wrap="square" rtlCol="0">
            <a:spAutoFit/>
          </a:bodyPr>
          <a:lstStyle/>
          <a:p>
            <a:pPr fontAlgn="base">
              <a:spcBef>
                <a:spcPct val="0"/>
              </a:spcBef>
              <a:spcAft>
                <a:spcPct val="0"/>
              </a:spcAft>
              <a:defRPr/>
            </a:pPr>
            <a:r>
              <a:rPr lang="en-US" sz="2000" dirty="0">
                <a:solidFill>
                  <a:srgbClr val="FF0000"/>
                </a:solidFill>
              </a:rPr>
              <a:t>I’d call this the “classic” way to structure an economics paper</a:t>
            </a:r>
            <a:endParaRPr lang="en-US" sz="20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504327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5584FEA-EC28-B07D-936E-B8128360B6CD}"/>
              </a:ext>
            </a:extLst>
          </p:cNvPr>
          <p:cNvSpPr txBox="1">
            <a:spLocks/>
          </p:cNvSpPr>
          <p:nvPr/>
        </p:nvSpPr>
        <p:spPr>
          <a:xfrm>
            <a:off x="1726494" y="659093"/>
            <a:ext cx="8459036"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defRPr/>
            </a:pPr>
            <a:endParaRPr lang="en-US" altLang="en-US" sz="2800" i="1"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Aim for 18-23 pages of text, 5-6 figures and tables (combined total)</a:t>
            </a:r>
          </a:p>
          <a:p>
            <a:pPr>
              <a:lnSpc>
                <a:spcPct val="90000"/>
              </a:lnSpc>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More figures than tables</a:t>
            </a:r>
          </a:p>
          <a:p>
            <a:pPr>
              <a:lnSpc>
                <a:spcPct val="90000"/>
              </a:lnSpc>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Extra tables and figures can go in an appendix</a:t>
            </a:r>
          </a:p>
          <a:p>
            <a:pPr>
              <a:lnSpc>
                <a:spcPct val="90000"/>
              </a:lnSpc>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The revision process is usually going to add text, tables, and figures</a:t>
            </a:r>
          </a:p>
          <a:p>
            <a:pPr>
              <a:lnSpc>
                <a:spcPct val="90000"/>
              </a:lnSpc>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Thirty pages of text and 10 figures/tables is too much!  Referees and editors have short attention spans.</a:t>
            </a: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endParaRPr lang="en-US" altLang="en-US"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
        <p:nvSpPr>
          <p:cNvPr id="9" name="Rectangle 8">
            <a:extLst>
              <a:ext uri="{FF2B5EF4-FFF2-40B4-BE49-F238E27FC236}">
                <a16:creationId xmlns:a16="http://schemas.microsoft.com/office/drawing/2014/main" id="{81A7E830-969A-5B84-DE82-F986AB466BC7}"/>
              </a:ext>
            </a:extLst>
          </p:cNvPr>
          <p:cNvSpPr/>
          <p:nvPr/>
        </p:nvSpPr>
        <p:spPr>
          <a:xfrm>
            <a:off x="5204845" y="381001"/>
            <a:ext cx="1502334"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Length</a:t>
            </a:r>
          </a:p>
        </p:txBody>
      </p:sp>
    </p:spTree>
    <p:extLst>
      <p:ext uri="{BB962C8B-B14F-4D97-AF65-F5344CB8AC3E}">
        <p14:creationId xmlns:p14="http://schemas.microsoft.com/office/powerpoint/2010/main" val="125769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8681E-320D-06A2-72F6-D3C9EB34B29B}"/>
              </a:ext>
            </a:extLst>
          </p:cNvPr>
          <p:cNvSpPr txBox="1">
            <a:spLocks/>
          </p:cNvSpPr>
          <p:nvPr/>
        </p:nvSpPr>
        <p:spPr>
          <a:xfrm>
            <a:off x="1866482" y="1371600"/>
            <a:ext cx="8459036"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defRPr/>
            </a:pPr>
            <a:endParaRPr lang="en-US" altLang="en-US" sz="2800" i="1"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Pay someone to read you paper over for typos and grammatical errors</a:t>
            </a:r>
          </a:p>
          <a:p>
            <a:pPr>
              <a:lnSpc>
                <a:spcPct val="90000"/>
              </a:lnSpc>
              <a:defRPr/>
            </a:pPr>
            <a:endParaRPr lang="en-US" altLang="en-US" sz="28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Make sure there is a one-to-one correspondence between in-text citations and references</a:t>
            </a:r>
          </a:p>
          <a:p>
            <a:pPr marL="0" indent="0">
              <a:lnSpc>
                <a:spcPct val="90000"/>
              </a:lnSpc>
              <a:buNone/>
              <a:defRPr/>
            </a:pPr>
            <a:endParaRPr lang="en-US" altLang="en-US" sz="28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Use a consistent style for the references.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Include the first names of the authors. The editor is looking at your references for potential referees.</a:t>
            </a:r>
            <a:endParaRPr lang="en-US" altLang="en-US" dirty="0">
              <a:solidFill>
                <a:srgbClr val="000000"/>
              </a:solidFill>
              <a:latin typeface="Palatino Linotype" panose="02040502050505030304" pitchFamily="18" charset="0"/>
              <a:cs typeface="Arial" panose="020B0604020202020204" pitchFamily="34" charset="0"/>
            </a:endParaRP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endParaRPr lang="en-US" altLang="en-US"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
        <p:nvSpPr>
          <p:cNvPr id="5" name="Rectangle 4">
            <a:extLst>
              <a:ext uri="{FF2B5EF4-FFF2-40B4-BE49-F238E27FC236}">
                <a16:creationId xmlns:a16="http://schemas.microsoft.com/office/drawing/2014/main" id="{2F2F7061-8BC5-32F4-5456-7AF8AAE073BC}"/>
              </a:ext>
            </a:extLst>
          </p:cNvPr>
          <p:cNvSpPr/>
          <p:nvPr/>
        </p:nvSpPr>
        <p:spPr>
          <a:xfrm>
            <a:off x="4817432" y="595057"/>
            <a:ext cx="2090637"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Grammar </a:t>
            </a:r>
          </a:p>
        </p:txBody>
      </p:sp>
    </p:spTree>
    <p:extLst>
      <p:ext uri="{BB962C8B-B14F-4D97-AF65-F5344CB8AC3E}">
        <p14:creationId xmlns:p14="http://schemas.microsoft.com/office/powerpoint/2010/main" val="105860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027670" y="5395783"/>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Writing the first half of your paper</a:t>
            </a:r>
          </a:p>
        </p:txBody>
      </p:sp>
    </p:spTree>
    <p:extLst>
      <p:ext uri="{BB962C8B-B14F-4D97-AF65-F5344CB8AC3E}">
        <p14:creationId xmlns:p14="http://schemas.microsoft.com/office/powerpoint/2010/main" val="44657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CC9F-C3B2-ABA5-0D5D-7DCDC153A8C5}"/>
              </a:ext>
            </a:extLst>
          </p:cNvPr>
          <p:cNvSpPr>
            <a:spLocks noGrp="1"/>
          </p:cNvSpPr>
          <p:nvPr>
            <p:ph type="title"/>
          </p:nvPr>
        </p:nvSpPr>
        <p:spPr>
          <a:xfrm>
            <a:off x="133350" y="285750"/>
            <a:ext cx="11220450" cy="881063"/>
          </a:xfrm>
        </p:spPr>
        <p:txBody>
          <a:bodyPr>
            <a:normAutofit/>
          </a:bodyPr>
          <a:lstStyle/>
          <a:p>
            <a:r>
              <a:rPr lang="en-US" sz="3200" b="1" dirty="0">
                <a:latin typeface="Palatino Linotype" panose="02040502050505030304" pitchFamily="18" charset="0"/>
              </a:rPr>
              <a:t>Writing the first half of your applied paper</a:t>
            </a:r>
          </a:p>
        </p:txBody>
      </p:sp>
      <p:sp>
        <p:nvSpPr>
          <p:cNvPr id="3" name="Content Placeholder 2">
            <a:extLst>
              <a:ext uri="{FF2B5EF4-FFF2-40B4-BE49-F238E27FC236}">
                <a16:creationId xmlns:a16="http://schemas.microsoft.com/office/drawing/2014/main" id="{2AAE9D46-8500-B0F5-AA06-4640B90FF87D}"/>
              </a:ext>
            </a:extLst>
          </p:cNvPr>
          <p:cNvSpPr>
            <a:spLocks noGrp="1"/>
          </p:cNvSpPr>
          <p:nvPr>
            <p:ph idx="1"/>
          </p:nvPr>
        </p:nvSpPr>
        <p:spPr>
          <a:xfrm>
            <a:off x="133350" y="1227438"/>
            <a:ext cx="12058650" cy="5421012"/>
          </a:xfrm>
        </p:spPr>
        <p:txBody>
          <a:bodyPr>
            <a:normAutofit/>
          </a:bodyPr>
          <a:lstStyle/>
          <a:p>
            <a:pPr marL="0" indent="0">
              <a:buNone/>
            </a:pPr>
            <a:r>
              <a:rPr lang="en-US" sz="2600" u="sng" dirty="0">
                <a:latin typeface="Palatino Linotype" panose="02040502050505030304" pitchFamily="18" charset="0"/>
              </a:rPr>
              <a:t>The Introduction</a:t>
            </a:r>
          </a:p>
          <a:p>
            <a:r>
              <a:rPr lang="en-US" sz="2400" dirty="0">
                <a:latin typeface="Palatino Linotype" panose="02040502050505030304" pitchFamily="18" charset="0"/>
              </a:rPr>
              <a:t>Perhaps the most important part of your paper.</a:t>
            </a:r>
          </a:p>
          <a:p>
            <a:r>
              <a:rPr lang="en-US" sz="2400" dirty="0">
                <a:latin typeface="Palatino Linotype" panose="02040502050505030304" pitchFamily="18" charset="0"/>
              </a:rPr>
              <a:t>Why should someone keep reading your paper if they aren’t “hooked” by the end of the introduction?</a:t>
            </a:r>
          </a:p>
          <a:p>
            <a:pPr marL="0" indent="0">
              <a:buNone/>
            </a:pPr>
            <a:endParaRPr lang="en-US" sz="2400" dirty="0">
              <a:latin typeface="Palatino Linotype" panose="02040502050505030304" pitchFamily="18" charset="0"/>
            </a:endParaRPr>
          </a:p>
        </p:txBody>
      </p:sp>
      <p:pic>
        <p:nvPicPr>
          <p:cNvPr id="5" name="Picture 4">
            <a:extLst>
              <a:ext uri="{FF2B5EF4-FFF2-40B4-BE49-F238E27FC236}">
                <a16:creationId xmlns:a16="http://schemas.microsoft.com/office/drawing/2014/main" id="{91180B74-9B15-E477-736C-5B40581899B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31524" y="2665668"/>
            <a:ext cx="1968764" cy="4052290"/>
          </a:xfrm>
          <a:prstGeom prst="rect">
            <a:avLst/>
          </a:prstGeom>
        </p:spPr>
      </p:pic>
      <p:pic>
        <p:nvPicPr>
          <p:cNvPr id="7" name="Picture 6">
            <a:extLst>
              <a:ext uri="{FF2B5EF4-FFF2-40B4-BE49-F238E27FC236}">
                <a16:creationId xmlns:a16="http://schemas.microsoft.com/office/drawing/2014/main" id="{1597CE70-6023-6FDF-B104-9C49F20144F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28424" y="2656786"/>
            <a:ext cx="1973080" cy="4061172"/>
          </a:xfrm>
          <a:prstGeom prst="rect">
            <a:avLst/>
          </a:prstGeom>
        </p:spPr>
      </p:pic>
      <p:pic>
        <p:nvPicPr>
          <p:cNvPr id="9" name="Picture 8">
            <a:extLst>
              <a:ext uri="{FF2B5EF4-FFF2-40B4-BE49-F238E27FC236}">
                <a16:creationId xmlns:a16="http://schemas.microsoft.com/office/drawing/2014/main" id="{D65D6796-0382-CAEF-99F1-7AF35AC866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85787" y="2656787"/>
            <a:ext cx="1973476" cy="4061172"/>
          </a:xfrm>
          <a:prstGeom prst="rect">
            <a:avLst/>
          </a:prstGeom>
        </p:spPr>
      </p:pic>
    </p:spTree>
    <p:extLst>
      <p:ext uri="{BB962C8B-B14F-4D97-AF65-F5344CB8AC3E}">
        <p14:creationId xmlns:p14="http://schemas.microsoft.com/office/powerpoint/2010/main" val="191844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8202-3B0A-FFDC-0409-4873A22CB09D}"/>
              </a:ext>
            </a:extLst>
          </p:cNvPr>
          <p:cNvSpPr>
            <a:spLocks noGrp="1"/>
          </p:cNvSpPr>
          <p:nvPr>
            <p:ph type="title"/>
          </p:nvPr>
        </p:nvSpPr>
        <p:spPr>
          <a:xfrm>
            <a:off x="96795" y="313487"/>
            <a:ext cx="10515600" cy="735099"/>
          </a:xfrm>
        </p:spPr>
        <p:txBody>
          <a:bodyPr>
            <a:normAutofit/>
          </a:bodyPr>
          <a:lstStyle/>
          <a:p>
            <a:r>
              <a:rPr lang="en-US" sz="3600" dirty="0">
                <a:latin typeface="Palatino Linotype" panose="02040502050505030304" pitchFamily="18" charset="0"/>
              </a:rPr>
              <a:t>The Introduction</a:t>
            </a:r>
          </a:p>
        </p:txBody>
      </p:sp>
      <p:sp>
        <p:nvSpPr>
          <p:cNvPr id="3" name="Content Placeholder 2">
            <a:extLst>
              <a:ext uri="{FF2B5EF4-FFF2-40B4-BE49-F238E27FC236}">
                <a16:creationId xmlns:a16="http://schemas.microsoft.com/office/drawing/2014/main" id="{2D674D23-DD56-7F61-21FE-CDC8577FA792}"/>
              </a:ext>
            </a:extLst>
          </p:cNvPr>
          <p:cNvSpPr>
            <a:spLocks noGrp="1"/>
          </p:cNvSpPr>
          <p:nvPr>
            <p:ph idx="1"/>
          </p:nvPr>
        </p:nvSpPr>
        <p:spPr>
          <a:xfrm>
            <a:off x="0" y="1253331"/>
            <a:ext cx="12192000" cy="4351338"/>
          </a:xfrm>
        </p:spPr>
        <p:txBody>
          <a:bodyPr>
            <a:normAutofit fontScale="92500" lnSpcReduction="20000"/>
          </a:bodyPr>
          <a:lstStyle/>
          <a:p>
            <a:r>
              <a:rPr lang="en-US" sz="2400" dirty="0">
                <a:latin typeface="Palatino Linotype" panose="02040502050505030304" pitchFamily="18" charset="0"/>
              </a:rPr>
              <a:t>When I sat down to write my first introduction, I felt overwhelmed.  I did not know where to begin.</a:t>
            </a:r>
          </a:p>
          <a:p>
            <a:r>
              <a:rPr lang="en-US" sz="2400" dirty="0">
                <a:latin typeface="Palatino Linotype" panose="02040502050505030304" pitchFamily="18" charset="0"/>
              </a:rPr>
              <a:t>For my first paper, I surrounded myself by well-published papers with well-written introductions…</a:t>
            </a:r>
          </a:p>
          <a:p>
            <a:pPr marL="0" indent="0">
              <a:buNone/>
            </a:pPr>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pPr marL="0" indent="0">
              <a:buNone/>
            </a:pPr>
            <a:endParaRPr lang="en-US" sz="2400" dirty="0">
              <a:latin typeface="Palatino Linotype" panose="02040502050505030304" pitchFamily="18" charset="0"/>
            </a:endParaRPr>
          </a:p>
          <a:p>
            <a:r>
              <a:rPr lang="en-US" sz="2400" dirty="0">
                <a:latin typeface="Palatino Linotype" panose="02040502050505030304" pitchFamily="18" charset="0"/>
              </a:rPr>
              <a:t>I quickly learned that there is a method to writing a good introduction.  </a:t>
            </a:r>
          </a:p>
          <a:p>
            <a:pPr lvl="1"/>
            <a:r>
              <a:rPr lang="en-US" sz="2000" dirty="0">
                <a:latin typeface="Palatino Linotype" panose="02040502050505030304" pitchFamily="18" charset="0"/>
              </a:rPr>
              <a:t>Just like there is a template for a paper in its entirety, there is a template for the introduction.</a:t>
            </a:r>
          </a:p>
          <a:p>
            <a:r>
              <a:rPr lang="en-US" sz="2400" dirty="0">
                <a:latin typeface="Palatino Linotype" panose="02040502050505030304" pitchFamily="18" charset="0"/>
              </a:rPr>
              <a:t>Let’s break this thing down… </a:t>
            </a:r>
          </a:p>
          <a:p>
            <a:endParaRPr lang="en-US" dirty="0"/>
          </a:p>
        </p:txBody>
      </p:sp>
      <p:pic>
        <p:nvPicPr>
          <p:cNvPr id="5" name="Picture 4">
            <a:extLst>
              <a:ext uri="{FF2B5EF4-FFF2-40B4-BE49-F238E27FC236}">
                <a16:creationId xmlns:a16="http://schemas.microsoft.com/office/drawing/2014/main" id="{A11D5E82-F63F-12FD-ECB1-D05ABD87180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6200000">
            <a:off x="4486216" y="1140971"/>
            <a:ext cx="2180481" cy="4487164"/>
          </a:xfrm>
          <a:prstGeom prst="rect">
            <a:avLst/>
          </a:prstGeom>
        </p:spPr>
      </p:pic>
    </p:spTree>
    <p:extLst>
      <p:ext uri="{BB962C8B-B14F-4D97-AF65-F5344CB8AC3E}">
        <p14:creationId xmlns:p14="http://schemas.microsoft.com/office/powerpoint/2010/main" val="302943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49AC1-76FB-859C-25AE-3E2C1C35D0BC}"/>
              </a:ext>
            </a:extLst>
          </p:cNvPr>
          <p:cNvSpPr>
            <a:spLocks noGrp="1"/>
          </p:cNvSpPr>
          <p:nvPr>
            <p:ph idx="1"/>
          </p:nvPr>
        </p:nvSpPr>
        <p:spPr>
          <a:xfrm>
            <a:off x="107092" y="1219200"/>
            <a:ext cx="12084908" cy="4957763"/>
          </a:xfrm>
        </p:spPr>
        <p:txBody>
          <a:bodyPr>
            <a:normAutofit lnSpcReduction="10000"/>
          </a:bodyPr>
          <a:lstStyle/>
          <a:p>
            <a:r>
              <a:rPr lang="en-US" sz="2400" dirty="0">
                <a:latin typeface="Palatino Linotype" panose="02040502050505030304" pitchFamily="18" charset="0"/>
              </a:rPr>
              <a:t>An introduction to an applied research paper should contain the following elements:</a:t>
            </a:r>
          </a:p>
          <a:p>
            <a:pPr lvl="1"/>
            <a:r>
              <a:rPr lang="en-US" sz="2000" dirty="0">
                <a:latin typeface="Palatino Linotype" panose="02040502050505030304" pitchFamily="18" charset="0"/>
              </a:rPr>
              <a:t>(</a:t>
            </a:r>
            <a:r>
              <a:rPr lang="en-US" sz="2000" dirty="0" err="1">
                <a:latin typeface="Palatino Linotype" panose="02040502050505030304" pitchFamily="18" charset="0"/>
              </a:rPr>
              <a:t>i</a:t>
            </a:r>
            <a:r>
              <a:rPr lang="en-US" sz="2000" dirty="0">
                <a:latin typeface="Palatino Linotype" panose="02040502050505030304" pitchFamily="18" charset="0"/>
              </a:rPr>
              <a:t>) A general motivation.  Ideally, a motivation that captivates economists and non-economists alike.</a:t>
            </a:r>
          </a:p>
          <a:p>
            <a:pPr lvl="1"/>
            <a:r>
              <a:rPr lang="en-US" sz="2000" dirty="0">
                <a:latin typeface="Palatino Linotype" panose="02040502050505030304" pitchFamily="18" charset="0"/>
              </a:rPr>
              <a:t>(ii) A more specific motivation.  For instance, a motivation that appeals to the very policy being analyzed or specific theory being tested.</a:t>
            </a:r>
          </a:p>
          <a:p>
            <a:pPr lvl="1"/>
            <a:r>
              <a:rPr lang="en-US" sz="2000" dirty="0">
                <a:latin typeface="Palatino Linotype" panose="02040502050505030304" pitchFamily="18" charset="0"/>
              </a:rPr>
              <a:t>(iii) A brief description of the most important background information or institutional details (save the rest for the background section of your paper)</a:t>
            </a:r>
          </a:p>
          <a:p>
            <a:pPr lvl="1"/>
            <a:r>
              <a:rPr lang="en-US" sz="2000" dirty="0">
                <a:latin typeface="Palatino Linotype" panose="02040502050505030304" pitchFamily="18" charset="0"/>
              </a:rPr>
              <a:t>(iv) A description of your data.</a:t>
            </a:r>
          </a:p>
          <a:p>
            <a:pPr lvl="1"/>
            <a:r>
              <a:rPr lang="en-US" sz="2000" dirty="0">
                <a:latin typeface="Palatino Linotype" panose="02040502050505030304" pitchFamily="18" charset="0"/>
              </a:rPr>
              <a:t>(v) A description of your identification strategy.</a:t>
            </a:r>
          </a:p>
          <a:p>
            <a:pPr lvl="1"/>
            <a:r>
              <a:rPr lang="en-US" sz="2000" dirty="0">
                <a:latin typeface="Palatino Linotype" panose="02040502050505030304" pitchFamily="18" charset="0"/>
              </a:rPr>
              <a:t>(vi) A description of your principal results.</a:t>
            </a:r>
          </a:p>
          <a:p>
            <a:pPr lvl="1"/>
            <a:r>
              <a:rPr lang="en-US" sz="2000" dirty="0">
                <a:latin typeface="Palatino Linotype" panose="02040502050505030304" pitchFamily="18" charset="0"/>
              </a:rPr>
              <a:t>(vii) A roadmap for the rest of your paper (optional)</a:t>
            </a:r>
          </a:p>
          <a:p>
            <a:pPr marL="457200" lvl="1" indent="0">
              <a:buNone/>
            </a:pPr>
            <a:endParaRPr lang="en-US" sz="1000" dirty="0">
              <a:latin typeface="Palatino Linotype" panose="02040502050505030304" pitchFamily="18" charset="0"/>
            </a:endParaRPr>
          </a:p>
          <a:p>
            <a:r>
              <a:rPr lang="en-US" sz="2400" dirty="0">
                <a:latin typeface="Palatino Linotype" panose="02040502050505030304" pitchFamily="18" charset="0"/>
              </a:rPr>
              <a:t>I like to approach writing my introductions as a process of checking off the above boxes.</a:t>
            </a:r>
          </a:p>
          <a:p>
            <a:pPr marL="0" indent="0">
              <a:buNone/>
            </a:pPr>
            <a:endParaRPr lang="en-US" sz="1000" dirty="0">
              <a:latin typeface="Palatino Linotype" panose="02040502050505030304" pitchFamily="18" charset="0"/>
            </a:endParaRPr>
          </a:p>
          <a:p>
            <a:r>
              <a:rPr lang="en-US" sz="2400" dirty="0">
                <a:latin typeface="Palatino Linotype" panose="02040502050505030304" pitchFamily="18" charset="0"/>
              </a:rPr>
              <a:t>Let’s walk through an example…</a:t>
            </a:r>
          </a:p>
        </p:txBody>
      </p:sp>
      <p:sp>
        <p:nvSpPr>
          <p:cNvPr id="4" name="Title 1">
            <a:extLst>
              <a:ext uri="{FF2B5EF4-FFF2-40B4-BE49-F238E27FC236}">
                <a16:creationId xmlns:a16="http://schemas.microsoft.com/office/drawing/2014/main" id="{5ABD7619-7C3C-7456-F876-ED608605E599}"/>
              </a:ext>
            </a:extLst>
          </p:cNvPr>
          <p:cNvSpPr>
            <a:spLocks noGrp="1"/>
          </p:cNvSpPr>
          <p:nvPr>
            <p:ph type="title"/>
          </p:nvPr>
        </p:nvSpPr>
        <p:spPr>
          <a:xfrm>
            <a:off x="352168" y="403655"/>
            <a:ext cx="10515600" cy="710385"/>
          </a:xfrm>
        </p:spPr>
        <p:txBody>
          <a:bodyPr>
            <a:normAutofit/>
          </a:bodyPr>
          <a:lstStyle/>
          <a:p>
            <a:r>
              <a:rPr lang="en-US" sz="3600" dirty="0">
                <a:latin typeface="Palatino Linotype" panose="02040502050505030304" pitchFamily="18" charset="0"/>
              </a:rPr>
              <a:t>The Introduction</a:t>
            </a:r>
          </a:p>
        </p:txBody>
      </p:sp>
      <p:sp>
        <p:nvSpPr>
          <p:cNvPr id="5" name="Right Brace 4">
            <a:extLst>
              <a:ext uri="{FF2B5EF4-FFF2-40B4-BE49-F238E27FC236}">
                <a16:creationId xmlns:a16="http://schemas.microsoft.com/office/drawing/2014/main" id="{73BBDEE8-7F7B-129F-6F32-6B113C5D3105}"/>
              </a:ext>
            </a:extLst>
          </p:cNvPr>
          <p:cNvSpPr/>
          <p:nvPr/>
        </p:nvSpPr>
        <p:spPr>
          <a:xfrm>
            <a:off x="6451201" y="3045195"/>
            <a:ext cx="444844" cy="84025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ln>
                <a:solidFill>
                  <a:srgbClr val="FF0000"/>
                </a:solidFill>
              </a:ln>
              <a:solidFill>
                <a:srgbClr val="FF0000"/>
              </a:solidFill>
            </a:endParaRPr>
          </a:p>
        </p:txBody>
      </p:sp>
      <p:sp>
        <p:nvSpPr>
          <p:cNvPr id="6" name="TextBox 5">
            <a:extLst>
              <a:ext uri="{FF2B5EF4-FFF2-40B4-BE49-F238E27FC236}">
                <a16:creationId xmlns:a16="http://schemas.microsoft.com/office/drawing/2014/main" id="{7866483C-83B7-C9F1-4DD9-7CAF7BE6244C}"/>
              </a:ext>
            </a:extLst>
          </p:cNvPr>
          <p:cNvSpPr txBox="1"/>
          <p:nvPr/>
        </p:nvSpPr>
        <p:spPr>
          <a:xfrm>
            <a:off x="6985686" y="2957492"/>
            <a:ext cx="4341341" cy="1015663"/>
          </a:xfrm>
          <a:prstGeom prst="rect">
            <a:avLst/>
          </a:prstGeom>
          <a:noFill/>
          <a:ln>
            <a:solidFill>
              <a:srgbClr val="FF0000"/>
            </a:solidFill>
          </a:ln>
        </p:spPr>
        <p:txBody>
          <a:bodyPr wrap="square" rtlCol="0">
            <a:spAutoFit/>
          </a:bodyPr>
          <a:lstStyle/>
          <a:p>
            <a:r>
              <a:rPr lang="en-US" dirty="0">
                <a:latin typeface="Palatino Linotype" panose="02040502050505030304" pitchFamily="18" charset="0"/>
              </a:rPr>
              <a:t>-You are NOT writing a mystery novel!</a:t>
            </a:r>
          </a:p>
          <a:p>
            <a:endParaRPr lang="en-US" sz="600" dirty="0">
              <a:latin typeface="Palatino Linotype" panose="02040502050505030304" pitchFamily="18" charset="0"/>
            </a:endParaRPr>
          </a:p>
          <a:p>
            <a:r>
              <a:rPr lang="en-US" dirty="0">
                <a:latin typeface="Palatino Linotype" panose="02040502050505030304" pitchFamily="18" charset="0"/>
              </a:rPr>
              <a:t>-Your reader should know exactly what to expect by the end of the introduction.</a:t>
            </a:r>
          </a:p>
        </p:txBody>
      </p:sp>
    </p:spTree>
    <p:extLst>
      <p:ext uri="{BB962C8B-B14F-4D97-AF65-F5344CB8AC3E}">
        <p14:creationId xmlns:p14="http://schemas.microsoft.com/office/powerpoint/2010/main" val="19701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318EDD-32EF-99E3-F860-4DB1517DF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2" y="62625"/>
            <a:ext cx="5947719" cy="6376573"/>
          </a:xfrm>
        </p:spPr>
      </p:pic>
      <p:sp>
        <p:nvSpPr>
          <p:cNvPr id="6" name="Content Placeholder 2">
            <a:extLst>
              <a:ext uri="{FF2B5EF4-FFF2-40B4-BE49-F238E27FC236}">
                <a16:creationId xmlns:a16="http://schemas.microsoft.com/office/drawing/2014/main" id="{D4D520B5-82CA-A1DF-DD52-5CD44FE91D88}"/>
              </a:ext>
            </a:extLst>
          </p:cNvPr>
          <p:cNvSpPr txBox="1">
            <a:spLocks/>
          </p:cNvSpPr>
          <p:nvPr/>
        </p:nvSpPr>
        <p:spPr>
          <a:xfrm>
            <a:off x="4588476" y="1120346"/>
            <a:ext cx="7603524" cy="505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5DA45959-5489-F981-A65F-236F81AAA3E7}"/>
              </a:ext>
            </a:extLst>
          </p:cNvPr>
          <p:cNvSpPr txBox="1">
            <a:spLocks/>
          </p:cNvSpPr>
          <p:nvPr/>
        </p:nvSpPr>
        <p:spPr>
          <a:xfrm>
            <a:off x="5618205" y="1682799"/>
            <a:ext cx="6516129" cy="37421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Linotype" panose="02040502050505030304" pitchFamily="18" charset="0"/>
              </a:rPr>
              <a:t>(</a:t>
            </a:r>
            <a:r>
              <a:rPr lang="en-US" sz="2000" dirty="0" err="1">
                <a:latin typeface="Palatino Linotype" panose="02040502050505030304" pitchFamily="18" charset="0"/>
              </a:rPr>
              <a:t>i</a:t>
            </a:r>
            <a:r>
              <a:rPr lang="en-US" sz="2000" dirty="0">
                <a:latin typeface="Palatino Linotype" panose="02040502050505030304" pitchFamily="18" charset="0"/>
              </a:rPr>
              <a:t>) A general motivation that appeals to a broad audience.</a:t>
            </a:r>
          </a:p>
          <a:p>
            <a:endParaRPr lang="en-US" sz="2000" dirty="0">
              <a:latin typeface="Palatino Linotype" panose="02040502050505030304" pitchFamily="18" charset="0"/>
            </a:endParaRPr>
          </a:p>
          <a:p>
            <a:r>
              <a:rPr lang="en-US" sz="2000" dirty="0">
                <a:latin typeface="Palatino Linotype" panose="02040502050505030304" pitchFamily="18" charset="0"/>
              </a:rPr>
              <a:t>(ii) A more specific motivation that appeals to scholars working in this area.</a:t>
            </a:r>
          </a:p>
          <a:p>
            <a:pPr lvl="1"/>
            <a:r>
              <a:rPr lang="en-US" sz="2000" dirty="0">
                <a:latin typeface="Palatino Linotype" panose="02040502050505030304" pitchFamily="18" charset="0"/>
              </a:rPr>
              <a:t>Previous explanations for the TB mortality decline are listed</a:t>
            </a:r>
          </a:p>
          <a:p>
            <a:pPr lvl="1"/>
            <a:r>
              <a:rPr lang="en-US" sz="2000" dirty="0">
                <a:latin typeface="Palatino Linotype" panose="02040502050505030304" pitchFamily="18" charset="0"/>
              </a:rPr>
              <a:t>Highlight the explanation we are interested in testing (i.e., the introduction of public health measures)</a:t>
            </a:r>
          </a:p>
          <a:p>
            <a:pPr lvl="1"/>
            <a:r>
              <a:rPr lang="en-US" sz="2000" dirty="0">
                <a:latin typeface="Palatino Linotype" panose="02040502050505030304" pitchFamily="18" charset="0"/>
              </a:rPr>
              <a:t>Highlight that this remains an open question, which also highlights our scientific contribution</a:t>
            </a:r>
          </a:p>
        </p:txBody>
      </p:sp>
      <p:sp>
        <p:nvSpPr>
          <p:cNvPr id="8" name="Oval 7">
            <a:extLst>
              <a:ext uri="{FF2B5EF4-FFF2-40B4-BE49-F238E27FC236}">
                <a16:creationId xmlns:a16="http://schemas.microsoft.com/office/drawing/2014/main" id="{9A1BDF46-619E-44F4-4FC4-DCF8E359B9BC}"/>
              </a:ext>
            </a:extLst>
          </p:cNvPr>
          <p:cNvSpPr/>
          <p:nvPr/>
        </p:nvSpPr>
        <p:spPr>
          <a:xfrm>
            <a:off x="57666" y="3764692"/>
            <a:ext cx="5890053" cy="14498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60A6D81-4746-675B-121D-D83DE95C781A}"/>
              </a:ext>
            </a:extLst>
          </p:cNvPr>
          <p:cNvCxnSpPr>
            <a:cxnSpLocks/>
            <a:stCxn id="8" idx="7"/>
          </p:cNvCxnSpPr>
          <p:nvPr/>
        </p:nvCxnSpPr>
        <p:spPr>
          <a:xfrm flipV="1">
            <a:off x="5085141" y="1989491"/>
            <a:ext cx="769735" cy="198752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14CAA91D-8595-28C7-20CC-D8474A715AF0}"/>
              </a:ext>
            </a:extLst>
          </p:cNvPr>
          <p:cNvPicPr>
            <a:picLocks noChangeAspect="1"/>
          </p:cNvPicPr>
          <p:nvPr/>
        </p:nvPicPr>
        <p:blipFill rotWithShape="1">
          <a:blip r:embed="rId3">
            <a:extLst>
              <a:ext uri="{28A0092B-C50C-407E-A947-70E740481C1C}">
                <a14:useLocalDpi xmlns:a14="http://schemas.microsoft.com/office/drawing/2010/main" val="0"/>
              </a:ext>
            </a:extLst>
          </a:blip>
          <a:srcRect t="33384"/>
          <a:stretch/>
        </p:blipFill>
        <p:spPr>
          <a:xfrm>
            <a:off x="393369" y="6334105"/>
            <a:ext cx="5121862" cy="367085"/>
          </a:xfrm>
          <a:prstGeom prst="rect">
            <a:avLst/>
          </a:prstGeom>
        </p:spPr>
      </p:pic>
      <p:sp>
        <p:nvSpPr>
          <p:cNvPr id="17" name="Oval 16">
            <a:extLst>
              <a:ext uri="{FF2B5EF4-FFF2-40B4-BE49-F238E27FC236}">
                <a16:creationId xmlns:a16="http://schemas.microsoft.com/office/drawing/2014/main" id="{33156204-965E-8F95-F162-E20257758D28}"/>
              </a:ext>
            </a:extLst>
          </p:cNvPr>
          <p:cNvSpPr/>
          <p:nvPr/>
        </p:nvSpPr>
        <p:spPr>
          <a:xfrm>
            <a:off x="183293" y="4968180"/>
            <a:ext cx="5890053" cy="979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D2FFECB-8386-256E-B159-54F44F5335B3}"/>
              </a:ext>
            </a:extLst>
          </p:cNvPr>
          <p:cNvCxnSpPr>
            <a:cxnSpLocks/>
          </p:cNvCxnSpPr>
          <p:nvPr/>
        </p:nvCxnSpPr>
        <p:spPr>
          <a:xfrm flipV="1">
            <a:off x="5399234" y="3626899"/>
            <a:ext cx="918134" cy="152009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7C960CBB-8E87-FE4D-9D97-5CE876D1A81C}"/>
              </a:ext>
            </a:extLst>
          </p:cNvPr>
          <p:cNvCxnSpPr>
            <a:cxnSpLocks/>
          </p:cNvCxnSpPr>
          <p:nvPr/>
        </p:nvCxnSpPr>
        <p:spPr>
          <a:xfrm flipV="1">
            <a:off x="5847811" y="4329594"/>
            <a:ext cx="539628" cy="169040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0" name="Oval 19">
            <a:extLst>
              <a:ext uri="{FF2B5EF4-FFF2-40B4-BE49-F238E27FC236}">
                <a16:creationId xmlns:a16="http://schemas.microsoft.com/office/drawing/2014/main" id="{ED257FE9-C5C4-3045-07E1-6E00EE0D3D17}"/>
              </a:ext>
            </a:extLst>
          </p:cNvPr>
          <p:cNvSpPr/>
          <p:nvPr/>
        </p:nvSpPr>
        <p:spPr>
          <a:xfrm>
            <a:off x="199768" y="5687193"/>
            <a:ext cx="5890053" cy="1091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261AD2D-1C2F-D220-4F3B-204C29C949EF}"/>
              </a:ext>
            </a:extLst>
          </p:cNvPr>
          <p:cNvCxnSpPr>
            <a:cxnSpLocks/>
          </p:cNvCxnSpPr>
          <p:nvPr/>
        </p:nvCxnSpPr>
        <p:spPr>
          <a:xfrm flipV="1">
            <a:off x="6030795" y="5106924"/>
            <a:ext cx="591783" cy="102541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18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P spid="8" grpId="0" animBg="1"/>
      <p:bldP spid="8" grpId="1" animBg="1"/>
      <p:bldP spid="17" grpId="0" animBg="1"/>
      <p:bldP spid="17" grpId="1"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AA2FC94-94C1-C8DE-91AC-FE3A230DB848}"/>
              </a:ext>
            </a:extLst>
          </p:cNvPr>
          <p:cNvSpPr txBox="1">
            <a:spLocks noGrp="1"/>
          </p:cNvSpPr>
          <p:nvPr>
            <p:ph idx="1"/>
          </p:nvPr>
        </p:nvSpPr>
        <p:spPr>
          <a:xfrm>
            <a:off x="6170140" y="972065"/>
            <a:ext cx="5183659" cy="4444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Linotype" panose="02040502050505030304" pitchFamily="18" charset="0"/>
              </a:rPr>
              <a:t>(iii) Important background details</a:t>
            </a:r>
          </a:p>
          <a:p>
            <a:pPr lvl="1"/>
            <a:r>
              <a:rPr lang="en-US" sz="1600" dirty="0">
                <a:latin typeface="Palatino Linotype" panose="02040502050505030304" pitchFamily="18" charset="0"/>
              </a:rPr>
              <a:t>Historical background</a:t>
            </a:r>
          </a:p>
          <a:p>
            <a:pPr lvl="1"/>
            <a:r>
              <a:rPr lang="en-US" sz="1600" dirty="0">
                <a:latin typeface="Palatino Linotype" panose="02040502050505030304" pitchFamily="18" charset="0"/>
              </a:rPr>
              <a:t>Relevance to modern day public health</a:t>
            </a:r>
          </a:p>
          <a:p>
            <a:pPr lvl="1"/>
            <a:r>
              <a:rPr lang="en-US" sz="1600" dirty="0">
                <a:latin typeface="Palatino Linotype" panose="02040502050505030304" pitchFamily="18" charset="0"/>
              </a:rPr>
              <a:t>What constituted the anti-TB campaign?</a:t>
            </a:r>
          </a:p>
          <a:p>
            <a:pPr lvl="1"/>
            <a:endParaRPr lang="en-US" sz="1600" dirty="0">
              <a:latin typeface="Palatino Linotype" panose="02040502050505030304" pitchFamily="18" charset="0"/>
            </a:endParaRPr>
          </a:p>
          <a:p>
            <a:r>
              <a:rPr lang="en-US" sz="2000" dirty="0">
                <a:latin typeface="Palatino Linotype" panose="02040502050505030304" pitchFamily="18" charset="0"/>
              </a:rPr>
              <a:t>(iv) Data description</a:t>
            </a:r>
          </a:p>
          <a:p>
            <a:endParaRPr lang="en-US" sz="2000" dirty="0">
              <a:latin typeface="Palatino Linotype" panose="02040502050505030304" pitchFamily="18" charset="0"/>
            </a:endParaRPr>
          </a:p>
          <a:p>
            <a:r>
              <a:rPr lang="en-US" sz="2000" dirty="0">
                <a:latin typeface="Palatino Linotype" panose="02040502050505030304" pitchFamily="18" charset="0"/>
              </a:rPr>
              <a:t>(v) Identification</a:t>
            </a:r>
          </a:p>
          <a:p>
            <a:endParaRPr lang="en-US" sz="2000" dirty="0">
              <a:latin typeface="Palatino Linotype" panose="02040502050505030304" pitchFamily="18" charset="0"/>
            </a:endParaRPr>
          </a:p>
          <a:p>
            <a:r>
              <a:rPr lang="en-US" sz="2000" dirty="0">
                <a:latin typeface="Palatino Linotype" panose="02040502050505030304" pitchFamily="18" charset="0"/>
              </a:rPr>
              <a:t>(vi) Results</a:t>
            </a:r>
          </a:p>
        </p:txBody>
      </p:sp>
      <p:pic>
        <p:nvPicPr>
          <p:cNvPr id="6" name="Picture 5">
            <a:extLst>
              <a:ext uri="{FF2B5EF4-FFF2-40B4-BE49-F238E27FC236}">
                <a16:creationId xmlns:a16="http://schemas.microsoft.com/office/drawing/2014/main" id="{CE31FE60-88B4-CA8B-BC28-CDC83F1A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2" y="146749"/>
            <a:ext cx="5939757" cy="6711251"/>
          </a:xfrm>
          <a:prstGeom prst="rect">
            <a:avLst/>
          </a:prstGeom>
        </p:spPr>
      </p:pic>
      <p:sp>
        <p:nvSpPr>
          <p:cNvPr id="5" name="Oval 4">
            <a:extLst>
              <a:ext uri="{FF2B5EF4-FFF2-40B4-BE49-F238E27FC236}">
                <a16:creationId xmlns:a16="http://schemas.microsoft.com/office/drawing/2014/main" id="{1A449254-0915-C3DE-EFD4-1678A844EE65}"/>
              </a:ext>
            </a:extLst>
          </p:cNvPr>
          <p:cNvSpPr/>
          <p:nvPr/>
        </p:nvSpPr>
        <p:spPr>
          <a:xfrm>
            <a:off x="0" y="1219199"/>
            <a:ext cx="5890053" cy="939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3C17DB-EA9D-907C-EC76-38935FAC71CF}"/>
              </a:ext>
            </a:extLst>
          </p:cNvPr>
          <p:cNvSpPr/>
          <p:nvPr/>
        </p:nvSpPr>
        <p:spPr>
          <a:xfrm>
            <a:off x="-9039" y="1985319"/>
            <a:ext cx="5807949" cy="5189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00909-8EFF-DB7C-B223-EBDE21300729}"/>
              </a:ext>
            </a:extLst>
          </p:cNvPr>
          <p:cNvCxnSpPr>
            <a:cxnSpLocks/>
            <a:stCxn id="5" idx="6"/>
          </p:cNvCxnSpPr>
          <p:nvPr/>
        </p:nvCxnSpPr>
        <p:spPr>
          <a:xfrm flipV="1">
            <a:off x="5890053" y="1441472"/>
            <a:ext cx="796763" cy="24728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433D6C05-BA5B-6C83-B036-C956BC900112}"/>
              </a:ext>
            </a:extLst>
          </p:cNvPr>
          <p:cNvCxnSpPr>
            <a:cxnSpLocks/>
          </p:cNvCxnSpPr>
          <p:nvPr/>
        </p:nvCxnSpPr>
        <p:spPr>
          <a:xfrm flipV="1">
            <a:off x="5711903" y="1799893"/>
            <a:ext cx="974913" cy="35842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1" name="Oval 10">
            <a:extLst>
              <a:ext uri="{FF2B5EF4-FFF2-40B4-BE49-F238E27FC236}">
                <a16:creationId xmlns:a16="http://schemas.microsoft.com/office/drawing/2014/main" id="{2FC6F5D9-F511-89A9-6FE9-A9C3C5D93908}"/>
              </a:ext>
            </a:extLst>
          </p:cNvPr>
          <p:cNvSpPr/>
          <p:nvPr/>
        </p:nvSpPr>
        <p:spPr>
          <a:xfrm>
            <a:off x="36532" y="2450760"/>
            <a:ext cx="5807949" cy="163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505568A-DC34-2EF1-654B-EF2518EB13C2}"/>
              </a:ext>
            </a:extLst>
          </p:cNvPr>
          <p:cNvCxnSpPr>
            <a:cxnSpLocks/>
          </p:cNvCxnSpPr>
          <p:nvPr/>
        </p:nvCxnSpPr>
        <p:spPr>
          <a:xfrm flipV="1">
            <a:off x="5608543" y="2125326"/>
            <a:ext cx="1078273" cy="79910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D412E91E-A701-2D00-0A6C-4779C11876FF}"/>
              </a:ext>
            </a:extLst>
          </p:cNvPr>
          <p:cNvSpPr/>
          <p:nvPr/>
        </p:nvSpPr>
        <p:spPr>
          <a:xfrm>
            <a:off x="162029" y="893801"/>
            <a:ext cx="5807949" cy="533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F60F648-C74D-1554-91F0-41CBBE3ACE47}"/>
              </a:ext>
            </a:extLst>
          </p:cNvPr>
          <p:cNvCxnSpPr>
            <a:cxnSpLocks/>
            <a:stCxn id="14" idx="6"/>
          </p:cNvCxnSpPr>
          <p:nvPr/>
        </p:nvCxnSpPr>
        <p:spPr>
          <a:xfrm>
            <a:off x="5969978" y="1160518"/>
            <a:ext cx="982757" cy="145087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8828B36C-3849-6417-E14B-2BD416C3D691}"/>
              </a:ext>
            </a:extLst>
          </p:cNvPr>
          <p:cNvSpPr/>
          <p:nvPr/>
        </p:nvSpPr>
        <p:spPr>
          <a:xfrm>
            <a:off x="30221" y="4090087"/>
            <a:ext cx="5807949" cy="988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DCD7C5E-0292-ABBD-C606-B6A98D2E75F3}"/>
              </a:ext>
            </a:extLst>
          </p:cNvPr>
          <p:cNvCxnSpPr>
            <a:cxnSpLocks/>
          </p:cNvCxnSpPr>
          <p:nvPr/>
        </p:nvCxnSpPr>
        <p:spPr>
          <a:xfrm flipV="1">
            <a:off x="5660222" y="2829737"/>
            <a:ext cx="1292513" cy="157958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D4F1E48C-F168-D959-88BB-C3BD8139832B}"/>
              </a:ext>
            </a:extLst>
          </p:cNvPr>
          <p:cNvSpPr/>
          <p:nvPr/>
        </p:nvSpPr>
        <p:spPr>
          <a:xfrm>
            <a:off x="162028" y="4965160"/>
            <a:ext cx="5807949" cy="581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69AFB39-5A3E-4041-AE9E-F082512F9DD9}"/>
              </a:ext>
            </a:extLst>
          </p:cNvPr>
          <p:cNvCxnSpPr>
            <a:cxnSpLocks/>
          </p:cNvCxnSpPr>
          <p:nvPr/>
        </p:nvCxnSpPr>
        <p:spPr>
          <a:xfrm flipV="1">
            <a:off x="5660222" y="3683845"/>
            <a:ext cx="1201897" cy="141437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Oval 23">
            <a:extLst>
              <a:ext uri="{FF2B5EF4-FFF2-40B4-BE49-F238E27FC236}">
                <a16:creationId xmlns:a16="http://schemas.microsoft.com/office/drawing/2014/main" id="{2B1EE5ED-795D-8AB2-B3DE-6825645DDD8A}"/>
              </a:ext>
            </a:extLst>
          </p:cNvPr>
          <p:cNvSpPr/>
          <p:nvPr/>
        </p:nvSpPr>
        <p:spPr>
          <a:xfrm>
            <a:off x="186561" y="5018513"/>
            <a:ext cx="5807949" cy="1769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F7D02A-81A1-78B5-A936-C5985A813D46}"/>
              </a:ext>
            </a:extLst>
          </p:cNvPr>
          <p:cNvCxnSpPr>
            <a:cxnSpLocks/>
          </p:cNvCxnSpPr>
          <p:nvPr/>
        </p:nvCxnSpPr>
        <p:spPr>
          <a:xfrm flipV="1">
            <a:off x="5862703" y="4462675"/>
            <a:ext cx="1141711" cy="123114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053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11" grpId="0" animBg="1"/>
      <p:bldP spid="11" grpId="1" animBg="1"/>
      <p:bldP spid="14" grpId="0" animBg="1"/>
      <p:bldP spid="14" grpId="1" animBg="1"/>
      <p:bldP spid="18" grpId="0" animBg="1"/>
      <p:bldP spid="18" grpId="1" animBg="1"/>
      <p:bldP spid="21" grpId="0" animBg="1"/>
      <p:bldP spid="21" grpId="1" animBg="1"/>
      <p:bldP spid="24"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87C74-8F07-C2B5-370E-6900A466F03D}"/>
              </a:ext>
            </a:extLst>
          </p:cNvPr>
          <p:cNvSpPr>
            <a:spLocks noGrp="1"/>
          </p:cNvSpPr>
          <p:nvPr>
            <p:ph idx="1"/>
          </p:nvPr>
        </p:nvSpPr>
        <p:spPr>
          <a:xfrm>
            <a:off x="494270" y="1408670"/>
            <a:ext cx="10859530" cy="4768293"/>
          </a:xfrm>
        </p:spPr>
        <p:txBody>
          <a:bodyPr/>
          <a:lstStyle/>
          <a:p>
            <a:pPr fontAlgn="auto">
              <a:lnSpc>
                <a:spcPct val="90000"/>
              </a:lnSpc>
              <a:spcAft>
                <a:spcPts val="0"/>
              </a:spcAft>
              <a:defRPr/>
            </a:pPr>
            <a:r>
              <a:rPr lang="en-US" altLang="en-US" sz="2800" dirty="0">
                <a:solidFill>
                  <a:srgbClr val="000000"/>
                </a:solidFill>
                <a:latin typeface="Palatino Linotype" panose="02040502050505030304" pitchFamily="18" charset="0"/>
                <a:cs typeface="Arial" panose="020B0604020202020204" pitchFamily="34" charset="0"/>
              </a:rPr>
              <a:t>What type of journal are you targeting?</a:t>
            </a:r>
          </a:p>
          <a:p>
            <a:pPr lvl="1" fontAlgn="auto">
              <a:lnSpc>
                <a:spcPct val="90000"/>
              </a:lnSpc>
              <a:spcAft>
                <a:spcPts val="0"/>
              </a:spcAft>
              <a:defRPr/>
            </a:pPr>
            <a:r>
              <a:rPr lang="en-US" altLang="en-US" sz="2000" dirty="0">
                <a:solidFill>
                  <a:srgbClr val="000000"/>
                </a:solidFill>
                <a:latin typeface="Palatino Linotype" panose="02040502050505030304" pitchFamily="18" charset="0"/>
                <a:cs typeface="Arial" panose="020B0604020202020204" pitchFamily="34" charset="0"/>
              </a:rPr>
              <a:t>Economics and (for instance) medical journals have distinctive styles</a:t>
            </a:r>
          </a:p>
          <a:p>
            <a:endParaRPr lang="en-US" dirty="0"/>
          </a:p>
        </p:txBody>
      </p:sp>
    </p:spTree>
    <p:extLst>
      <p:ext uri="{BB962C8B-B14F-4D97-AF65-F5344CB8AC3E}">
        <p14:creationId xmlns:p14="http://schemas.microsoft.com/office/powerpoint/2010/main" val="78276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AA2-931F-3758-BB55-4CC2A283FCB6}"/>
              </a:ext>
            </a:extLst>
          </p:cNvPr>
          <p:cNvSpPr>
            <a:spLocks noGrp="1"/>
          </p:cNvSpPr>
          <p:nvPr>
            <p:ph type="title"/>
          </p:nvPr>
        </p:nvSpPr>
        <p:spPr>
          <a:xfrm>
            <a:off x="65903" y="78709"/>
            <a:ext cx="10515600" cy="858666"/>
          </a:xfrm>
        </p:spPr>
        <p:txBody>
          <a:bodyPr>
            <a:normAutofit/>
          </a:bodyPr>
          <a:lstStyle/>
          <a:p>
            <a:r>
              <a:rPr lang="en-US" sz="3200" dirty="0">
                <a:latin typeface="Palatino Linotype" panose="02040502050505030304" pitchFamily="18" charset="0"/>
              </a:rPr>
              <a:t>The Introduction: Two Common FAQs</a:t>
            </a:r>
            <a:endParaRPr lang="en-US" sz="3200" dirty="0"/>
          </a:p>
        </p:txBody>
      </p:sp>
      <p:sp>
        <p:nvSpPr>
          <p:cNvPr id="3" name="Content Placeholder 2">
            <a:extLst>
              <a:ext uri="{FF2B5EF4-FFF2-40B4-BE49-F238E27FC236}">
                <a16:creationId xmlns:a16="http://schemas.microsoft.com/office/drawing/2014/main" id="{2AF8355F-4A62-4395-EEE7-D5525ED25F73}"/>
              </a:ext>
            </a:extLst>
          </p:cNvPr>
          <p:cNvSpPr>
            <a:spLocks noGrp="1"/>
          </p:cNvSpPr>
          <p:nvPr>
            <p:ph idx="1"/>
          </p:nvPr>
        </p:nvSpPr>
        <p:spPr>
          <a:xfrm>
            <a:off x="123568" y="690476"/>
            <a:ext cx="12068432" cy="5940770"/>
          </a:xfrm>
        </p:spPr>
        <p:txBody>
          <a:bodyPr>
            <a:normAutofit/>
          </a:bodyPr>
          <a:lstStyle/>
          <a:p>
            <a:r>
              <a:rPr lang="en-US" sz="2400" dirty="0">
                <a:latin typeface="Palatino Linotype" panose="02040502050505030304" pitchFamily="18" charset="0"/>
              </a:rPr>
              <a:t>How many contributions should I list?  </a:t>
            </a:r>
          </a:p>
          <a:p>
            <a:pPr lvl="1"/>
            <a:r>
              <a:rPr lang="en-US" sz="2000" dirty="0">
                <a:latin typeface="Palatino Linotype" panose="02040502050505030304" pitchFamily="18" charset="0"/>
              </a:rPr>
              <a:t>Don’t get carried away here.  A good paper probably only makes one or two </a:t>
            </a:r>
            <a:r>
              <a:rPr lang="en-US" sz="2000" b="1" i="1" dirty="0">
                <a:latin typeface="Palatino Linotype" panose="02040502050505030304" pitchFamily="18" charset="0"/>
              </a:rPr>
              <a:t>real</a:t>
            </a:r>
            <a:r>
              <a:rPr lang="en-US" sz="2000" dirty="0">
                <a:latin typeface="Palatino Linotype" panose="02040502050505030304" pitchFamily="18" charset="0"/>
              </a:rPr>
              <a:t> contributions. </a:t>
            </a:r>
          </a:p>
          <a:p>
            <a:pPr lvl="1"/>
            <a:r>
              <a:rPr lang="en-US" sz="2000" dirty="0">
                <a:latin typeface="Palatino Linotype" panose="02040502050505030304" pitchFamily="18" charset="0"/>
              </a:rPr>
              <a:t>If you feel that your paper really does make more than this, clearly highlight what you think is the most important of the listed contributions.</a:t>
            </a:r>
          </a:p>
          <a:p>
            <a:pPr lvl="1"/>
            <a:r>
              <a:rPr lang="en-US" sz="2000" dirty="0">
                <a:latin typeface="Palatino Linotype" panose="02040502050505030304" pitchFamily="18" charset="0"/>
              </a:rPr>
              <a:t>Big mistake is to list a bunch of contributions that are not ranked in order of importance and claim to advance a number of different fields.  </a:t>
            </a:r>
          </a:p>
          <a:p>
            <a:pPr lvl="2"/>
            <a:r>
              <a:rPr lang="en-US" sz="1600" dirty="0">
                <a:latin typeface="Palatino Linotype" panose="02040502050505030304" pitchFamily="18" charset="0"/>
              </a:rPr>
              <a:t>This can send the signal that you really aren’t sure where your major contributions lie.</a:t>
            </a:r>
          </a:p>
          <a:p>
            <a:pPr lvl="2"/>
            <a:r>
              <a:rPr lang="en-US" sz="1600" dirty="0">
                <a:latin typeface="Palatino Linotype" panose="02040502050505030304" pitchFamily="18" charset="0"/>
              </a:rPr>
              <a:t>Is my paper a labor paper or a behavioral paper or a econ history paper…or wait, is it something else?  Try to avoid creating this confusion (especially for editors who are trying to figure out the appropriate referees for your manuscript).</a:t>
            </a:r>
          </a:p>
          <a:p>
            <a:pPr marL="914400" lvl="2" indent="0">
              <a:buNone/>
            </a:pPr>
            <a:endParaRPr lang="en-US" sz="800" dirty="0">
              <a:latin typeface="Palatino Linotype" panose="02040502050505030304" pitchFamily="18" charset="0"/>
            </a:endParaRPr>
          </a:p>
          <a:p>
            <a:r>
              <a:rPr lang="en-US" sz="2400" dirty="0">
                <a:latin typeface="Palatino Linotype" panose="02040502050505030304" pitchFamily="18" charset="0"/>
              </a:rPr>
              <a:t>How long should my introduction be?</a:t>
            </a:r>
          </a:p>
          <a:p>
            <a:pPr lvl="1"/>
            <a:r>
              <a:rPr lang="en-US" sz="2000" dirty="0">
                <a:latin typeface="Palatino Linotype" panose="02040502050505030304" pitchFamily="18" charset="0"/>
              </a:rPr>
              <a:t>Clearly, there is no rule of thumb.  </a:t>
            </a:r>
          </a:p>
          <a:p>
            <a:pPr lvl="2"/>
            <a:r>
              <a:rPr lang="en-US" sz="1600" dirty="0">
                <a:latin typeface="Palatino Linotype" panose="02040502050505030304" pitchFamily="18" charset="0"/>
              </a:rPr>
              <a:t>But, avoid lumping your intro and background sections into one big introduction.  </a:t>
            </a:r>
          </a:p>
          <a:p>
            <a:pPr lvl="2"/>
            <a:r>
              <a:rPr lang="en-US" sz="1600" dirty="0">
                <a:latin typeface="Palatino Linotype" panose="02040502050505030304" pitchFamily="18" charset="0"/>
              </a:rPr>
              <a:t>Erroring on the side of brevity is probably better.  Do not ask the reader to wade through a 10-page introduction.</a:t>
            </a:r>
          </a:p>
          <a:p>
            <a:pPr lvl="1"/>
            <a:r>
              <a:rPr lang="en-US" sz="2000" dirty="0">
                <a:latin typeface="Palatino Linotype" panose="02040502050505030304" pitchFamily="18" charset="0"/>
              </a:rPr>
              <a:t>The last 15 papers I have written as full-length articles for economics journals have had introductions of the following lengths (size 12 font, double-spaced):</a:t>
            </a:r>
          </a:p>
        </p:txBody>
      </p:sp>
      <p:graphicFrame>
        <p:nvGraphicFramePr>
          <p:cNvPr id="4" name="Table 4">
            <a:extLst>
              <a:ext uri="{FF2B5EF4-FFF2-40B4-BE49-F238E27FC236}">
                <a16:creationId xmlns:a16="http://schemas.microsoft.com/office/drawing/2014/main" id="{E22EC7DF-D259-6348-8C04-0782B615F1B4}"/>
              </a:ext>
            </a:extLst>
          </p:cNvPr>
          <p:cNvGraphicFramePr>
            <a:graphicFrameLocks noGrp="1"/>
          </p:cNvGraphicFramePr>
          <p:nvPr>
            <p:extLst>
              <p:ext uri="{D42A27DB-BD31-4B8C-83A1-F6EECF244321}">
                <p14:modId xmlns:p14="http://schemas.microsoft.com/office/powerpoint/2010/main" val="1414563468"/>
              </p:ext>
            </p:extLst>
          </p:nvPr>
        </p:nvGraphicFramePr>
        <p:xfrm>
          <a:off x="1966097" y="5889566"/>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16949000"/>
                    </a:ext>
                  </a:extLst>
                </a:gridCol>
                <a:gridCol w="1625600">
                  <a:extLst>
                    <a:ext uri="{9D8B030D-6E8A-4147-A177-3AD203B41FA5}">
                      <a16:colId xmlns:a16="http://schemas.microsoft.com/office/drawing/2014/main" val="853638757"/>
                    </a:ext>
                  </a:extLst>
                </a:gridCol>
                <a:gridCol w="1625600">
                  <a:extLst>
                    <a:ext uri="{9D8B030D-6E8A-4147-A177-3AD203B41FA5}">
                      <a16:colId xmlns:a16="http://schemas.microsoft.com/office/drawing/2014/main" val="1064839187"/>
                    </a:ext>
                  </a:extLst>
                </a:gridCol>
                <a:gridCol w="1625600">
                  <a:extLst>
                    <a:ext uri="{9D8B030D-6E8A-4147-A177-3AD203B41FA5}">
                      <a16:colId xmlns:a16="http://schemas.microsoft.com/office/drawing/2014/main" val="3230527897"/>
                    </a:ext>
                  </a:extLst>
                </a:gridCol>
                <a:gridCol w="1625600">
                  <a:extLst>
                    <a:ext uri="{9D8B030D-6E8A-4147-A177-3AD203B41FA5}">
                      <a16:colId xmlns:a16="http://schemas.microsoft.com/office/drawing/2014/main" val="4094565837"/>
                    </a:ext>
                  </a:extLst>
                </a:gridCol>
              </a:tblGrid>
              <a:tr h="370840">
                <a:tc>
                  <a:txBody>
                    <a:bodyPr/>
                    <a:lstStyle/>
                    <a:p>
                      <a:pPr algn="ctr"/>
                      <a:r>
                        <a:rPr lang="en-US" dirty="0"/>
                        <a:t>1-2 pages</a:t>
                      </a:r>
                    </a:p>
                  </a:txBody>
                  <a:tcPr/>
                </a:tc>
                <a:tc>
                  <a:txBody>
                    <a:bodyPr/>
                    <a:lstStyle/>
                    <a:p>
                      <a:pPr algn="ctr"/>
                      <a:r>
                        <a:rPr lang="en-US" dirty="0"/>
                        <a:t>2-3 pages</a:t>
                      </a:r>
                    </a:p>
                  </a:txBody>
                  <a:tcPr/>
                </a:tc>
                <a:tc>
                  <a:txBody>
                    <a:bodyPr/>
                    <a:lstStyle/>
                    <a:p>
                      <a:pPr algn="ctr"/>
                      <a:r>
                        <a:rPr lang="en-US" dirty="0"/>
                        <a:t>3-4 pages</a:t>
                      </a:r>
                    </a:p>
                  </a:txBody>
                  <a:tcPr/>
                </a:tc>
                <a:tc>
                  <a:txBody>
                    <a:bodyPr/>
                    <a:lstStyle/>
                    <a:p>
                      <a:pPr algn="ctr"/>
                      <a:r>
                        <a:rPr lang="en-US" dirty="0"/>
                        <a:t>4-5 pages</a:t>
                      </a:r>
                    </a:p>
                  </a:txBody>
                  <a:tcPr/>
                </a:tc>
                <a:tc>
                  <a:txBody>
                    <a:bodyPr/>
                    <a:lstStyle/>
                    <a:p>
                      <a:pPr algn="ctr"/>
                      <a:r>
                        <a:rPr lang="en-US" dirty="0"/>
                        <a:t>5+ pages</a:t>
                      </a:r>
                    </a:p>
                  </a:txBody>
                  <a:tcPr/>
                </a:tc>
                <a:extLst>
                  <a:ext uri="{0D108BD9-81ED-4DB2-BD59-A6C34878D82A}">
                    <a16:rowId xmlns:a16="http://schemas.microsoft.com/office/drawing/2014/main" val="3665758401"/>
                  </a:ext>
                </a:extLst>
              </a:tr>
              <a:tr h="370840">
                <a:tc>
                  <a:txBody>
                    <a:bodyPr/>
                    <a:lstStyle/>
                    <a:p>
                      <a:pPr algn="ctr"/>
                      <a:r>
                        <a:rPr lang="en-US" dirty="0"/>
                        <a:t>3 papers</a:t>
                      </a:r>
                    </a:p>
                  </a:txBody>
                  <a:tcPr/>
                </a:tc>
                <a:tc>
                  <a:txBody>
                    <a:bodyPr/>
                    <a:lstStyle/>
                    <a:p>
                      <a:pPr algn="ctr"/>
                      <a:r>
                        <a:rPr lang="en-US" dirty="0"/>
                        <a:t>6 papers</a:t>
                      </a:r>
                    </a:p>
                  </a:txBody>
                  <a:tcPr/>
                </a:tc>
                <a:tc>
                  <a:txBody>
                    <a:bodyPr/>
                    <a:lstStyle/>
                    <a:p>
                      <a:pPr algn="ctr"/>
                      <a:r>
                        <a:rPr lang="en-US" dirty="0"/>
                        <a:t>3 papers</a:t>
                      </a:r>
                    </a:p>
                  </a:txBody>
                  <a:tcPr/>
                </a:tc>
                <a:tc>
                  <a:txBody>
                    <a:bodyPr/>
                    <a:lstStyle/>
                    <a:p>
                      <a:pPr algn="ctr"/>
                      <a:r>
                        <a:rPr lang="en-US" dirty="0"/>
                        <a:t>3 papers</a:t>
                      </a:r>
                    </a:p>
                  </a:txBody>
                  <a:tcPr/>
                </a:tc>
                <a:tc>
                  <a:txBody>
                    <a:bodyPr/>
                    <a:lstStyle/>
                    <a:p>
                      <a:pPr algn="ctr"/>
                      <a:r>
                        <a:rPr lang="en-US" dirty="0"/>
                        <a:t>0 papers!!!</a:t>
                      </a:r>
                    </a:p>
                  </a:txBody>
                  <a:tcPr/>
                </a:tc>
                <a:extLst>
                  <a:ext uri="{0D108BD9-81ED-4DB2-BD59-A6C34878D82A}">
                    <a16:rowId xmlns:a16="http://schemas.microsoft.com/office/drawing/2014/main" val="3676813352"/>
                  </a:ext>
                </a:extLst>
              </a:tr>
            </a:tbl>
          </a:graphicData>
        </a:graphic>
      </p:graphicFrame>
    </p:spTree>
    <p:extLst>
      <p:ext uri="{BB962C8B-B14F-4D97-AF65-F5344CB8AC3E}">
        <p14:creationId xmlns:p14="http://schemas.microsoft.com/office/powerpoint/2010/main" val="13837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0A74-FD19-AC7C-71E3-E9F00ECEC27D}"/>
              </a:ext>
            </a:extLst>
          </p:cNvPr>
          <p:cNvSpPr>
            <a:spLocks noGrp="1"/>
          </p:cNvSpPr>
          <p:nvPr>
            <p:ph type="title"/>
          </p:nvPr>
        </p:nvSpPr>
        <p:spPr>
          <a:xfrm>
            <a:off x="343930" y="259941"/>
            <a:ext cx="10515600" cy="842191"/>
          </a:xfrm>
        </p:spPr>
        <p:txBody>
          <a:bodyPr>
            <a:normAutofit/>
          </a:bodyPr>
          <a:lstStyle/>
          <a:p>
            <a:r>
              <a:rPr lang="en-US" sz="3600" dirty="0">
                <a:latin typeface="Palatino Linotype" panose="02040502050505030304" pitchFamily="18" charset="0"/>
              </a:rPr>
              <a:t>Background</a:t>
            </a:r>
          </a:p>
        </p:txBody>
      </p:sp>
      <p:sp>
        <p:nvSpPr>
          <p:cNvPr id="3" name="Content Placeholder 2">
            <a:extLst>
              <a:ext uri="{FF2B5EF4-FFF2-40B4-BE49-F238E27FC236}">
                <a16:creationId xmlns:a16="http://schemas.microsoft.com/office/drawing/2014/main" id="{6EAB4ED6-33A6-2F80-17AC-02B4C08AC230}"/>
              </a:ext>
            </a:extLst>
          </p:cNvPr>
          <p:cNvSpPr>
            <a:spLocks noGrp="1"/>
          </p:cNvSpPr>
          <p:nvPr>
            <p:ph idx="1"/>
          </p:nvPr>
        </p:nvSpPr>
        <p:spPr>
          <a:xfrm>
            <a:off x="0" y="1367481"/>
            <a:ext cx="12192000" cy="4440196"/>
          </a:xfrm>
        </p:spPr>
        <p:txBody>
          <a:bodyPr>
            <a:normAutofit fontScale="92500" lnSpcReduction="10000"/>
          </a:bodyPr>
          <a:lstStyle/>
          <a:p>
            <a:r>
              <a:rPr lang="en-US" dirty="0">
                <a:latin typeface="Palatino Linotype" panose="02040502050505030304" pitchFamily="18" charset="0"/>
              </a:rPr>
              <a:t>Break into subsections (not necessarily in this order):</a:t>
            </a:r>
          </a:p>
          <a:p>
            <a:pPr lvl="1"/>
            <a:r>
              <a:rPr lang="en-US" dirty="0">
                <a:latin typeface="Palatino Linotype" panose="02040502050505030304" pitchFamily="18" charset="0"/>
              </a:rPr>
              <a:t>(</a:t>
            </a:r>
            <a:r>
              <a:rPr lang="en-US" dirty="0" err="1">
                <a:latin typeface="Palatino Linotype" panose="02040502050505030304" pitchFamily="18" charset="0"/>
              </a:rPr>
              <a:t>i</a:t>
            </a:r>
            <a:r>
              <a:rPr lang="en-US" dirty="0">
                <a:latin typeface="Palatino Linotype" panose="02040502050505030304" pitchFamily="18" charset="0"/>
              </a:rPr>
              <a:t>) Background/historical/institutional details regarding your right-hand side variable of interest</a:t>
            </a:r>
          </a:p>
          <a:p>
            <a:pPr lvl="2"/>
            <a:r>
              <a:rPr lang="en-US" dirty="0">
                <a:latin typeface="Palatino Linotype" panose="02040502050505030304" pitchFamily="18" charset="0"/>
              </a:rPr>
              <a:t>Include information in this section that may be important for your identification strategy</a:t>
            </a:r>
          </a:p>
          <a:p>
            <a:pPr lvl="3"/>
            <a:r>
              <a:rPr lang="en-US" dirty="0">
                <a:latin typeface="Palatino Linotype" panose="02040502050505030304" pitchFamily="18" charset="0"/>
              </a:rPr>
              <a:t>For instance, how many policy changes do you observe? For how many units (e.g., cities, counties, states, etc.) do you observe pre- and post-treatment data?</a:t>
            </a:r>
          </a:p>
          <a:p>
            <a:pPr lvl="1"/>
            <a:r>
              <a:rPr lang="en-US" dirty="0">
                <a:latin typeface="Palatino Linotype" panose="02040502050505030304" pitchFamily="18" charset="0"/>
              </a:rPr>
              <a:t>(ii) Background on your specific relationship of interest</a:t>
            </a:r>
          </a:p>
          <a:p>
            <a:pPr lvl="1"/>
            <a:r>
              <a:rPr lang="en-US" dirty="0">
                <a:latin typeface="Palatino Linotype" panose="02040502050505030304" pitchFamily="18" charset="0"/>
              </a:rPr>
              <a:t>(iii) Background specific to the theory you are testing (if any)</a:t>
            </a:r>
          </a:p>
          <a:p>
            <a:pPr lvl="1"/>
            <a:r>
              <a:rPr lang="en-US" dirty="0">
                <a:latin typeface="Palatino Linotype" panose="02040502050505030304" pitchFamily="18" charset="0"/>
              </a:rPr>
              <a:t>(iv) Literature review can be a separate section or woven into the above sections.</a:t>
            </a:r>
          </a:p>
          <a:p>
            <a:pPr lvl="2"/>
            <a:r>
              <a:rPr lang="en-US" dirty="0">
                <a:latin typeface="Palatino Linotype" panose="02040502050505030304" pitchFamily="18" charset="0"/>
              </a:rPr>
              <a:t>As I have become more comfortable with writing background sections, I like to cite the relevant literature within sections (</a:t>
            </a:r>
            <a:r>
              <a:rPr lang="en-US" dirty="0" err="1">
                <a:latin typeface="Palatino Linotype" panose="02040502050505030304" pitchFamily="18" charset="0"/>
              </a:rPr>
              <a:t>i</a:t>
            </a:r>
            <a:r>
              <a:rPr lang="en-US" dirty="0">
                <a:latin typeface="Palatino Linotype" panose="02040502050505030304" pitchFamily="18" charset="0"/>
              </a:rPr>
              <a:t>)-(iii).  Generally flows better.</a:t>
            </a:r>
          </a:p>
          <a:p>
            <a:pPr lvl="1"/>
            <a:r>
              <a:rPr lang="en-US" dirty="0">
                <a:latin typeface="Palatino Linotype" panose="02040502050505030304" pitchFamily="18" charset="0"/>
              </a:rPr>
              <a:t>As a matter of style, one should include subsection headers for each of these background components.  This helps to quickly orient a reader who may be going back and forth between sections of your manuscript.</a:t>
            </a:r>
          </a:p>
        </p:txBody>
      </p:sp>
    </p:spTree>
    <p:extLst>
      <p:ext uri="{BB962C8B-B14F-4D97-AF65-F5344CB8AC3E}">
        <p14:creationId xmlns:p14="http://schemas.microsoft.com/office/powerpoint/2010/main" val="8418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51E-F2CE-E29F-63AB-0761F57B2C9C}"/>
              </a:ext>
            </a:extLst>
          </p:cNvPr>
          <p:cNvSpPr>
            <a:spLocks noGrp="1"/>
          </p:cNvSpPr>
          <p:nvPr>
            <p:ph type="title"/>
          </p:nvPr>
        </p:nvSpPr>
        <p:spPr>
          <a:xfrm>
            <a:off x="72081" y="329514"/>
            <a:ext cx="10515600" cy="1064612"/>
          </a:xfrm>
        </p:spPr>
        <p:txBody>
          <a:bodyPr>
            <a:normAutofit fontScale="90000"/>
          </a:bodyPr>
          <a:lstStyle/>
          <a:p>
            <a:r>
              <a:rPr lang="en-US" sz="2800" dirty="0">
                <a:latin typeface="Palatino Linotype" panose="02040502050505030304" pitchFamily="18" charset="0"/>
              </a:rPr>
              <a:t>Example 1. “The Effects of Pretrial Detention on Conviction, Future Crime, and Employment: Evidence from Randomly Assigned Judges” (Dobbie et al. 2018, </a:t>
            </a:r>
            <a:r>
              <a:rPr lang="en-US" sz="2800" i="1" dirty="0">
                <a:latin typeface="Palatino Linotype" panose="02040502050505030304" pitchFamily="18" charset="0"/>
              </a:rPr>
              <a:t>American Economic Review</a:t>
            </a:r>
            <a:r>
              <a:rPr lang="en-US" sz="2800" dirty="0">
                <a:latin typeface="Palatino Linotype" panose="02040502050505030304" pitchFamily="18" charset="0"/>
              </a:rPr>
              <a:t>)</a:t>
            </a:r>
          </a:p>
        </p:txBody>
      </p:sp>
      <p:sp>
        <p:nvSpPr>
          <p:cNvPr id="3" name="Content Placeholder 2">
            <a:extLst>
              <a:ext uri="{FF2B5EF4-FFF2-40B4-BE49-F238E27FC236}">
                <a16:creationId xmlns:a16="http://schemas.microsoft.com/office/drawing/2014/main" id="{70D42605-5103-AD7C-C9C9-81893EC3E78F}"/>
              </a:ext>
            </a:extLst>
          </p:cNvPr>
          <p:cNvSpPr>
            <a:spLocks noGrp="1"/>
          </p:cNvSpPr>
          <p:nvPr>
            <p:ph idx="1"/>
          </p:nvPr>
        </p:nvSpPr>
        <p:spPr>
          <a:xfrm>
            <a:off x="72081" y="1631091"/>
            <a:ext cx="11946924" cy="4562347"/>
          </a:xfrm>
        </p:spPr>
        <p:txBody>
          <a:bodyPr>
            <a:normAutofit lnSpcReduction="10000"/>
          </a:bodyPr>
          <a:lstStyle/>
          <a:p>
            <a:r>
              <a:rPr lang="en-US" sz="2400" b="1" dirty="0">
                <a:latin typeface="Palatino Linotype" panose="02040502050505030304" pitchFamily="18" charset="0"/>
              </a:rPr>
              <a:t>Goal of paper</a:t>
            </a:r>
            <a:r>
              <a:rPr lang="en-US" sz="2400" dirty="0">
                <a:latin typeface="Palatino Linotype" panose="02040502050505030304" pitchFamily="18" charset="0"/>
              </a:rPr>
              <a:t>: Use detention tendencies of quasi-randomly assigned bail judges to estimate the causal effects of pretrial detention on subsequent defendant outcomes.</a:t>
            </a:r>
          </a:p>
          <a:p>
            <a:pPr marL="0" indent="0">
              <a:buNone/>
            </a:pPr>
            <a:endParaRPr lang="en-US" sz="1000" dirty="0">
              <a:latin typeface="Palatino Linotype" panose="02040502050505030304" pitchFamily="18" charset="0"/>
            </a:endParaRPr>
          </a:p>
          <a:p>
            <a:r>
              <a:rPr lang="en-US" sz="2400" b="1" dirty="0">
                <a:latin typeface="Palatino Linotype" panose="02040502050505030304" pitchFamily="18" charset="0"/>
              </a:rPr>
              <a:t>Background, Section A</a:t>
            </a:r>
            <a:r>
              <a:rPr lang="en-US" sz="2400" dirty="0">
                <a:latin typeface="Palatino Linotype" panose="02040502050505030304" pitchFamily="18" charset="0"/>
              </a:rPr>
              <a:t>. Overview of the bail system in the United States</a:t>
            </a:r>
          </a:p>
          <a:p>
            <a:pPr lvl="1"/>
            <a:r>
              <a:rPr lang="en-US" sz="2000" dirty="0">
                <a:latin typeface="Palatino Linotype" panose="02040502050505030304" pitchFamily="18" charset="0"/>
              </a:rPr>
              <a:t>Very general overview providing reader with how the bail system works in the United States</a:t>
            </a:r>
          </a:p>
          <a:p>
            <a:pPr marL="457200" lvl="1" indent="0">
              <a:buNone/>
            </a:pPr>
            <a:endParaRPr lang="en-US" sz="1000" dirty="0">
              <a:latin typeface="Palatino Linotype" panose="02040502050505030304" pitchFamily="18" charset="0"/>
            </a:endParaRPr>
          </a:p>
          <a:p>
            <a:r>
              <a:rPr lang="en-US" sz="2400" b="1" dirty="0">
                <a:latin typeface="Palatino Linotype" panose="02040502050505030304" pitchFamily="18" charset="0"/>
              </a:rPr>
              <a:t>Background, Section B</a:t>
            </a:r>
            <a:r>
              <a:rPr lang="en-US" sz="2400" dirty="0">
                <a:latin typeface="Palatino Linotype" panose="02040502050505030304" pitchFamily="18" charset="0"/>
              </a:rPr>
              <a:t>. Description of the setting specific to their data (i.e., Philadelphia and Miami-Dade Counties)</a:t>
            </a:r>
          </a:p>
          <a:p>
            <a:pPr lvl="1"/>
            <a:r>
              <a:rPr lang="en-US" sz="2000" dirty="0">
                <a:latin typeface="Palatino Linotype" panose="02040502050505030304" pitchFamily="18" charset="0"/>
              </a:rPr>
              <a:t>Broken into 3 subsections: (</a:t>
            </a:r>
            <a:r>
              <a:rPr lang="en-US" sz="2000" dirty="0" err="1">
                <a:latin typeface="Palatino Linotype" panose="02040502050505030304" pitchFamily="18" charset="0"/>
              </a:rPr>
              <a:t>i</a:t>
            </a:r>
            <a:r>
              <a:rPr lang="en-US" sz="2000" dirty="0">
                <a:latin typeface="Palatino Linotype" panose="02040502050505030304" pitchFamily="18" charset="0"/>
              </a:rPr>
              <a:t>) One on the bail system in Philadelphia County; (ii) one on the bail system in Miami-Dade County; (iii) and one describing how the features of the Philadelphia and Miami-Dade bail systems make them an appropriate setting for their research design.</a:t>
            </a:r>
          </a:p>
          <a:p>
            <a:pPr lvl="1"/>
            <a:r>
              <a:rPr lang="en-US" sz="2000" dirty="0">
                <a:latin typeface="Palatino Linotype" panose="02040502050505030304" pitchFamily="18" charset="0"/>
              </a:rPr>
              <a:t>I really like their subsection B. (iii).  Great example of how one can describe the intuition behind their identification strategy before you get to any regression equations.  I </a:t>
            </a:r>
            <a:r>
              <a:rPr lang="en-US" sz="2000" i="1" dirty="0">
                <a:latin typeface="Palatino Linotype" panose="02040502050505030304" pitchFamily="18" charset="0"/>
              </a:rPr>
              <a:t>highly recommend </a:t>
            </a:r>
            <a:r>
              <a:rPr lang="en-US" sz="2000" dirty="0">
                <a:latin typeface="Palatino Linotype" panose="02040502050505030304" pitchFamily="18" charset="0"/>
              </a:rPr>
              <a:t>reading this part of their paper.</a:t>
            </a:r>
          </a:p>
          <a:p>
            <a:pPr lvl="1"/>
            <a:endParaRPr lang="en-US" sz="2000" dirty="0">
              <a:latin typeface="Palatino Linotype" panose="02040502050505030304" pitchFamily="18" charset="0"/>
            </a:endParaRPr>
          </a:p>
        </p:txBody>
      </p:sp>
    </p:spTree>
    <p:extLst>
      <p:ext uri="{BB962C8B-B14F-4D97-AF65-F5344CB8AC3E}">
        <p14:creationId xmlns:p14="http://schemas.microsoft.com/office/powerpoint/2010/main" val="298814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B9DDF-0EFD-5980-B100-112E9B8F531D}"/>
              </a:ext>
            </a:extLst>
          </p:cNvPr>
          <p:cNvSpPr>
            <a:spLocks noGrp="1"/>
          </p:cNvSpPr>
          <p:nvPr>
            <p:ph idx="1"/>
          </p:nvPr>
        </p:nvSpPr>
        <p:spPr>
          <a:xfrm>
            <a:off x="0" y="1825625"/>
            <a:ext cx="12192000" cy="4351338"/>
          </a:xfrm>
        </p:spPr>
        <p:txBody>
          <a:bodyPr>
            <a:normAutofit fontScale="92500" lnSpcReduction="10000"/>
          </a:bodyPr>
          <a:lstStyle/>
          <a:p>
            <a:r>
              <a:rPr lang="en-US" sz="2400" b="1" dirty="0">
                <a:latin typeface="Palatino Linotype" panose="02040502050505030304" pitchFamily="18" charset="0"/>
              </a:rPr>
              <a:t>Goal of paper</a:t>
            </a:r>
            <a:r>
              <a:rPr lang="en-US" sz="2400" dirty="0">
                <a:latin typeface="Palatino Linotype" panose="02040502050505030304" pitchFamily="18" charset="0"/>
              </a:rPr>
              <a:t>: Examine how state-level nonmedical exemptions from school-entry vaccine mandates affect vaccination rates in early childhood and academic achievement in middle school.</a:t>
            </a:r>
          </a:p>
          <a:p>
            <a:pPr marL="0" indent="0">
              <a:buNone/>
            </a:pPr>
            <a:endParaRPr lang="en-US" sz="800" dirty="0">
              <a:latin typeface="Palatino Linotype" panose="02040502050505030304" pitchFamily="18" charset="0"/>
            </a:endParaRPr>
          </a:p>
          <a:p>
            <a:r>
              <a:rPr lang="en-US" sz="2400" dirty="0">
                <a:latin typeface="Palatino Linotype" panose="02040502050505030304" pitchFamily="18" charset="0"/>
              </a:rPr>
              <a:t>Nice example of a straightforward (and well-written) paper that does not require a lengthy background section.</a:t>
            </a:r>
          </a:p>
          <a:p>
            <a:pPr marL="0" indent="0">
              <a:buNone/>
            </a:pPr>
            <a:endParaRPr lang="en-US" sz="800" dirty="0">
              <a:latin typeface="Palatino Linotype" panose="02040502050505030304" pitchFamily="18" charset="0"/>
            </a:endParaRPr>
          </a:p>
          <a:p>
            <a:r>
              <a:rPr lang="en-US" sz="2400" b="1" dirty="0">
                <a:latin typeface="Palatino Linotype" panose="02040502050505030304" pitchFamily="18" charset="0"/>
              </a:rPr>
              <a:t>Background, Section 1</a:t>
            </a:r>
            <a:r>
              <a:rPr lang="en-US" sz="2400" dirty="0">
                <a:latin typeface="Palatino Linotype" panose="02040502050505030304" pitchFamily="18" charset="0"/>
              </a:rPr>
              <a:t>. Description of policy changes in their treated states (i.e., Texas and Arkansas).</a:t>
            </a:r>
          </a:p>
          <a:p>
            <a:pPr marL="0" indent="0">
              <a:buNone/>
            </a:pPr>
            <a:endParaRPr lang="en-US" sz="800" dirty="0">
              <a:latin typeface="Palatino Linotype" panose="02040502050505030304" pitchFamily="18" charset="0"/>
            </a:endParaRPr>
          </a:p>
          <a:p>
            <a:r>
              <a:rPr lang="en-US" sz="2400" b="1" dirty="0">
                <a:latin typeface="Palatino Linotype" panose="02040502050505030304" pitchFamily="18" charset="0"/>
              </a:rPr>
              <a:t>Background, Section 2. </a:t>
            </a:r>
            <a:r>
              <a:rPr lang="en-US" sz="2400" dirty="0">
                <a:latin typeface="Palatino Linotype" panose="02040502050505030304" pitchFamily="18" charset="0"/>
              </a:rPr>
              <a:t>Discussion of how exemptions might affect a downstream outcome such as academic achievement.</a:t>
            </a:r>
          </a:p>
          <a:p>
            <a:pPr lvl="1"/>
            <a:r>
              <a:rPr lang="en-US" sz="2000" dirty="0">
                <a:latin typeface="Palatino Linotype" panose="02040502050505030304" pitchFamily="18" charset="0"/>
              </a:rPr>
              <a:t>The authors list and describe the possible mechanisms.</a:t>
            </a:r>
          </a:p>
          <a:p>
            <a:pPr lvl="1"/>
            <a:r>
              <a:rPr lang="en-US" sz="2000" dirty="0">
                <a:latin typeface="Palatino Linotype" panose="02040502050505030304" pitchFamily="18" charset="0"/>
              </a:rPr>
              <a:t>Great example of a discussion on mechanisms that comes before results are presented.</a:t>
            </a:r>
          </a:p>
        </p:txBody>
      </p:sp>
      <p:sp>
        <p:nvSpPr>
          <p:cNvPr id="4" name="Title 1">
            <a:extLst>
              <a:ext uri="{FF2B5EF4-FFF2-40B4-BE49-F238E27FC236}">
                <a16:creationId xmlns:a16="http://schemas.microsoft.com/office/drawing/2014/main" id="{60DDBBD6-CB99-CDF4-775D-C6B4B41E1BB2}"/>
              </a:ext>
            </a:extLst>
          </p:cNvPr>
          <p:cNvSpPr>
            <a:spLocks noGrp="1"/>
          </p:cNvSpPr>
          <p:nvPr>
            <p:ph type="title"/>
          </p:nvPr>
        </p:nvSpPr>
        <p:spPr>
          <a:xfrm>
            <a:off x="113271" y="282746"/>
            <a:ext cx="10515600" cy="1325563"/>
          </a:xfrm>
        </p:spPr>
        <p:txBody>
          <a:bodyPr>
            <a:normAutofit/>
          </a:bodyPr>
          <a:lstStyle/>
          <a:p>
            <a:r>
              <a:rPr lang="en-US" sz="2800" dirty="0">
                <a:latin typeface="Palatino Linotype" panose="02040502050505030304" pitchFamily="18" charset="0"/>
              </a:rPr>
              <a:t>Example 2. “Personal Belief Exemptions for School-Entry Vaccinations, Vaccination Rates, and Academic Achievement” (Hair et al. 2018, </a:t>
            </a:r>
            <a:r>
              <a:rPr lang="en-US" sz="2800" i="1" dirty="0">
                <a:latin typeface="Palatino Linotype" panose="02040502050505030304" pitchFamily="18" charset="0"/>
              </a:rPr>
              <a:t>Journal of Health Economics</a:t>
            </a:r>
            <a:r>
              <a:rPr lang="en-US" sz="2800" dirty="0">
                <a:latin typeface="Palatino Linotype" panose="02040502050505030304" pitchFamily="18" charset="0"/>
              </a:rPr>
              <a:t>)</a:t>
            </a:r>
          </a:p>
        </p:txBody>
      </p:sp>
    </p:spTree>
    <p:extLst>
      <p:ext uri="{BB962C8B-B14F-4D97-AF65-F5344CB8AC3E}">
        <p14:creationId xmlns:p14="http://schemas.microsoft.com/office/powerpoint/2010/main" val="31421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A112EC-67E3-36F2-0F16-30E17191D21B}"/>
              </a:ext>
            </a:extLst>
          </p:cNvPr>
          <p:cNvSpPr>
            <a:spLocks noGrp="1"/>
          </p:cNvSpPr>
          <p:nvPr>
            <p:ph idx="1"/>
          </p:nvPr>
        </p:nvSpPr>
        <p:spPr>
          <a:xfrm>
            <a:off x="0" y="1594966"/>
            <a:ext cx="12192000" cy="4351338"/>
          </a:xfrm>
        </p:spPr>
        <p:txBody>
          <a:bodyPr>
            <a:normAutofit fontScale="92500" lnSpcReduction="10000"/>
          </a:bodyPr>
          <a:lstStyle/>
          <a:p>
            <a:r>
              <a:rPr lang="en-US" sz="2200" b="1" dirty="0">
                <a:latin typeface="Palatino Linotype" panose="02040502050505030304" pitchFamily="18" charset="0"/>
              </a:rPr>
              <a:t>Goal of paper</a:t>
            </a:r>
            <a:r>
              <a:rPr lang="en-US" sz="2200" dirty="0">
                <a:latin typeface="Palatino Linotype" panose="02040502050505030304" pitchFamily="18" charset="0"/>
              </a:rPr>
              <a:t>: Estimate the effect of municipal-level milk inspections on infant and waterborne mortality.</a:t>
            </a:r>
          </a:p>
          <a:p>
            <a:pPr marL="0"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1</a:t>
            </a:r>
            <a:r>
              <a:rPr lang="en-US" sz="2200" dirty="0">
                <a:latin typeface="Palatino Linotype" panose="02040502050505030304" pitchFamily="18" charset="0"/>
              </a:rPr>
              <a:t>. The general history of municipal milk inspections in the United States.</a:t>
            </a:r>
          </a:p>
          <a:p>
            <a:pPr lvl="1"/>
            <a:r>
              <a:rPr lang="en-US" sz="2000" dirty="0">
                <a:latin typeface="Palatino Linotype" panose="02040502050505030304" pitchFamily="18" charset="0"/>
              </a:rPr>
              <a:t>Describe exactly how inspections worked in practice.</a:t>
            </a:r>
          </a:p>
          <a:p>
            <a:pPr marL="457200" lvl="1"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2</a:t>
            </a:r>
            <a:r>
              <a:rPr lang="en-US" sz="2200" dirty="0">
                <a:latin typeface="Palatino Linotype" panose="02040502050505030304" pitchFamily="18" charset="0"/>
              </a:rPr>
              <a:t>. History of other municipal-level efforts to provide pure milk.</a:t>
            </a:r>
          </a:p>
          <a:p>
            <a:pPr lvl="1"/>
            <a:r>
              <a:rPr lang="en-US" sz="2000" dirty="0">
                <a:latin typeface="Palatino Linotype" panose="02040502050505030304" pitchFamily="18" charset="0"/>
              </a:rPr>
              <a:t>Give readers a sense of what other public health policies and efforts were being mandated.</a:t>
            </a:r>
          </a:p>
          <a:p>
            <a:pPr lvl="1"/>
            <a:r>
              <a:rPr lang="en-US" sz="2000" dirty="0">
                <a:latin typeface="Palatino Linotype" panose="02040502050505030304" pitchFamily="18" charset="0"/>
              </a:rPr>
              <a:t>Relevant for the empirical strategy.  What are the omitted variables we be concerned about?</a:t>
            </a:r>
          </a:p>
          <a:p>
            <a:pPr marL="457200" lvl="1"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3</a:t>
            </a:r>
            <a:r>
              <a:rPr lang="en-US" sz="2200" dirty="0">
                <a:latin typeface="Palatino Linotype" panose="02040502050505030304" pitchFamily="18" charset="0"/>
              </a:rPr>
              <a:t>. Literature review on minimum quality standards (MQSs) and their effects.</a:t>
            </a:r>
          </a:p>
          <a:p>
            <a:pPr lvl="1"/>
            <a:r>
              <a:rPr lang="en-US" sz="2000" dirty="0">
                <a:latin typeface="Palatino Linotype" panose="02040502050505030304" pitchFamily="18" charset="0"/>
              </a:rPr>
              <a:t>Review the competing empirical literature and describe the theoretical contributions</a:t>
            </a:r>
          </a:p>
          <a:p>
            <a:pPr lvl="1"/>
            <a:r>
              <a:rPr lang="en-US" sz="2000" dirty="0">
                <a:latin typeface="Palatino Linotype" panose="02040502050505030304" pitchFamily="18" charset="0"/>
              </a:rPr>
              <a:t>I’ve listed this paper for this specific subsection.  Of the 3 examples, this paper tests a classic economic theory, whereas the others do not.  As a result, the literature review must tackle both empirical and theoretical studies.</a:t>
            </a:r>
          </a:p>
          <a:p>
            <a:pPr lvl="1"/>
            <a:endParaRPr lang="en-US" sz="2000" dirty="0">
              <a:latin typeface="Palatino Linotype" panose="02040502050505030304" pitchFamily="18" charset="0"/>
            </a:endParaRPr>
          </a:p>
          <a:p>
            <a:endParaRPr lang="en-US" dirty="0"/>
          </a:p>
        </p:txBody>
      </p:sp>
      <p:sp>
        <p:nvSpPr>
          <p:cNvPr id="4" name="Title 1">
            <a:extLst>
              <a:ext uri="{FF2B5EF4-FFF2-40B4-BE49-F238E27FC236}">
                <a16:creationId xmlns:a16="http://schemas.microsoft.com/office/drawing/2014/main" id="{B9DD763F-01D8-BBDE-952E-CF07D80DAF70}"/>
              </a:ext>
            </a:extLst>
          </p:cNvPr>
          <p:cNvSpPr txBox="1">
            <a:spLocks/>
          </p:cNvSpPr>
          <p:nvPr/>
        </p:nvSpPr>
        <p:spPr>
          <a:xfrm>
            <a:off x="113270" y="175654"/>
            <a:ext cx="108430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Palatino Linotype" panose="02040502050505030304" pitchFamily="18" charset="0"/>
              </a:rPr>
              <a:t>Example 3. “Safeguarding Consumers Through Minimum Quality Standards: Milk Inspections and Urban Mortality, 1880-1910” (Anderson et al. 2022, NBER Working Paper No. 30063)</a:t>
            </a:r>
          </a:p>
        </p:txBody>
      </p:sp>
    </p:spTree>
    <p:extLst>
      <p:ext uri="{BB962C8B-B14F-4D97-AF65-F5344CB8AC3E}">
        <p14:creationId xmlns:p14="http://schemas.microsoft.com/office/powerpoint/2010/main" val="350044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469D53-0F91-825A-4653-116D219F2F68}"/>
              </a:ext>
            </a:extLst>
          </p:cNvPr>
          <p:cNvSpPr>
            <a:spLocks noGrp="1"/>
          </p:cNvSpPr>
          <p:nvPr>
            <p:ph idx="1"/>
          </p:nvPr>
        </p:nvSpPr>
        <p:spPr>
          <a:xfrm>
            <a:off x="1" y="932806"/>
            <a:ext cx="12191999" cy="5350477"/>
          </a:xfrm>
        </p:spPr>
        <p:txBody>
          <a:bodyPr>
            <a:normAutofit lnSpcReduction="10000"/>
          </a:bodyPr>
          <a:lstStyle/>
          <a:p>
            <a:r>
              <a:rPr lang="en-US" sz="2400" dirty="0">
                <a:latin typeface="Palatino Linotype" panose="02040502050505030304" pitchFamily="18" charset="0"/>
              </a:rPr>
              <a:t>In one’s literature review, </a:t>
            </a:r>
            <a:r>
              <a:rPr lang="en-US" sz="2400" b="1" i="1" dirty="0">
                <a:latin typeface="Palatino Linotype" panose="02040502050505030304" pitchFamily="18" charset="0"/>
              </a:rPr>
              <a:t>not all previous studies should be treated equally.</a:t>
            </a:r>
            <a:endParaRPr lang="en-US" sz="2400" b="1" dirty="0">
              <a:latin typeface="Palatino Linotype" panose="02040502050505030304" pitchFamily="18" charset="0"/>
            </a:endParaRPr>
          </a:p>
          <a:p>
            <a:pPr marL="0" indent="0">
              <a:buNone/>
            </a:pPr>
            <a:endParaRPr lang="en-US" sz="600" b="1" i="1" dirty="0">
              <a:latin typeface="Palatino Linotype" panose="02040502050505030304" pitchFamily="18" charset="0"/>
            </a:endParaRPr>
          </a:p>
          <a:p>
            <a:r>
              <a:rPr lang="en-US" sz="2400" dirty="0">
                <a:latin typeface="Palatino Linotype" panose="02040502050505030304" pitchFamily="18" charset="0"/>
              </a:rPr>
              <a:t>Researchers should provide careful and accurate evaluations of previous studies.</a:t>
            </a:r>
          </a:p>
          <a:p>
            <a:pPr lvl="1"/>
            <a:r>
              <a:rPr lang="en-US" sz="2000" dirty="0">
                <a:latin typeface="Palatino Linotype" panose="02040502050505030304" pitchFamily="18" charset="0"/>
              </a:rPr>
              <a:t>Most policymakers have never heard of fixed effects, have no idea what a regression discontinuity is, and do not care whether state-specific time trends were included on the right-hand side.</a:t>
            </a:r>
          </a:p>
          <a:p>
            <a:pPr lvl="1"/>
            <a:r>
              <a:rPr lang="en-US" sz="2000" dirty="0">
                <a:latin typeface="Palatino Linotype" panose="02040502050505030304" pitchFamily="18" charset="0"/>
              </a:rPr>
              <a:t>Policymakers and non-economists count on us to communicate which studies should be taken seriously and which should not (or be ignored).</a:t>
            </a:r>
          </a:p>
          <a:p>
            <a:pPr lvl="2"/>
            <a:r>
              <a:rPr lang="en-US" sz="1600" dirty="0">
                <a:latin typeface="Palatino Linotype" panose="02040502050505030304" pitchFamily="18" charset="0"/>
              </a:rPr>
              <a:t>For instance, giving studies that rely on cross-sectional policy variation the same weight as those that rely on within-state policy variation comes with the risk of leading policymakers astray.</a:t>
            </a:r>
          </a:p>
          <a:p>
            <a:pPr marL="914400" lvl="2" indent="0">
              <a:buNone/>
            </a:pPr>
            <a:endParaRPr lang="en-US" sz="600" dirty="0">
              <a:latin typeface="Palatino Linotype" panose="02040502050505030304" pitchFamily="18" charset="0"/>
            </a:endParaRPr>
          </a:p>
          <a:p>
            <a:r>
              <a:rPr lang="en-US" sz="2400" dirty="0">
                <a:latin typeface="Palatino Linotype" panose="02040502050505030304" pitchFamily="18" charset="0"/>
              </a:rPr>
              <a:t>For example, researchers interested in the relationship between marijuana use and alcohol consumption all too often declare that the literature is “mixed”, citing </a:t>
            </a:r>
            <a:r>
              <a:rPr lang="en-US" sz="2400" dirty="0" err="1">
                <a:latin typeface="Palatino Linotype" panose="02040502050505030304" pitchFamily="18" charset="0"/>
              </a:rPr>
              <a:t>Pacula</a:t>
            </a:r>
            <a:r>
              <a:rPr lang="en-US" sz="2400" dirty="0">
                <a:latin typeface="Palatino Linotype" panose="02040502050505030304" pitchFamily="18" charset="0"/>
              </a:rPr>
              <a:t> (1998a) and Williams et al. (2004) as evidence of complementarity and Kelly and </a:t>
            </a:r>
            <a:r>
              <a:rPr lang="en-US" sz="2400" dirty="0" err="1">
                <a:latin typeface="Palatino Linotype" panose="02040502050505030304" pitchFamily="18" charset="0"/>
              </a:rPr>
              <a:t>Resul</a:t>
            </a:r>
            <a:r>
              <a:rPr lang="en-US" sz="2400" dirty="0">
                <a:latin typeface="Palatino Linotype" panose="02040502050505030304" pitchFamily="18" charset="0"/>
              </a:rPr>
              <a:t> (2014) and Sabia et al. (2017) as evidence of substitutability.  </a:t>
            </a:r>
          </a:p>
          <a:p>
            <a:pPr lvl="1"/>
            <a:r>
              <a:rPr lang="en-US" sz="2000" dirty="0">
                <a:latin typeface="Palatino Linotype" panose="02040502050505030304" pitchFamily="18" charset="0"/>
              </a:rPr>
              <a:t>This is a LAZY  characterization of the literature.</a:t>
            </a:r>
          </a:p>
          <a:p>
            <a:pPr lvl="2"/>
            <a:r>
              <a:rPr lang="en-US" sz="1600" dirty="0" err="1">
                <a:latin typeface="Palatino Linotype" panose="02040502050505030304" pitchFamily="18" charset="0"/>
              </a:rPr>
              <a:t>Pacula</a:t>
            </a:r>
            <a:r>
              <a:rPr lang="en-US" sz="1600" dirty="0">
                <a:latin typeface="Palatino Linotype" panose="02040502050505030304" pitchFamily="18" charset="0"/>
              </a:rPr>
              <a:t> (1998a) and Williams et al. (2004) relied on cross-sectional policy variation.  Their estimates could simply reflect unobserved factors at the state level such as preferences and attitudes.</a:t>
            </a:r>
          </a:p>
          <a:p>
            <a:pPr lvl="2"/>
            <a:r>
              <a:rPr lang="en-US" sz="1600" dirty="0">
                <a:latin typeface="Palatino Linotype" panose="02040502050505030304" pitchFamily="18" charset="0"/>
              </a:rPr>
              <a:t>On the other hand, Kelly and </a:t>
            </a:r>
            <a:r>
              <a:rPr lang="en-US" sz="1600" dirty="0" err="1">
                <a:latin typeface="Palatino Linotype" panose="02040502050505030304" pitchFamily="18" charset="0"/>
              </a:rPr>
              <a:t>Resul</a:t>
            </a:r>
            <a:r>
              <a:rPr lang="en-US" sz="1600" dirty="0">
                <a:latin typeface="Palatino Linotype" panose="02040502050505030304" pitchFamily="18" charset="0"/>
              </a:rPr>
              <a:t> (2014) and Sabia et al. (2017) used panel data and exploited well-defined natural experiments…much more credible research design!</a:t>
            </a:r>
          </a:p>
          <a:p>
            <a:pPr lvl="2"/>
            <a:endParaRPr lang="en-US" sz="1600" dirty="0">
              <a:latin typeface="Palatino Linotype" panose="02040502050505030304" pitchFamily="18" charset="0"/>
            </a:endParaRPr>
          </a:p>
        </p:txBody>
      </p:sp>
      <p:sp>
        <p:nvSpPr>
          <p:cNvPr id="4" name="Title 1">
            <a:extLst>
              <a:ext uri="{FF2B5EF4-FFF2-40B4-BE49-F238E27FC236}">
                <a16:creationId xmlns:a16="http://schemas.microsoft.com/office/drawing/2014/main" id="{D4E623AB-D96A-CFE9-A4D0-6C1502A8EC47}"/>
              </a:ext>
            </a:extLst>
          </p:cNvPr>
          <p:cNvSpPr>
            <a:spLocks noGrp="1"/>
          </p:cNvSpPr>
          <p:nvPr>
            <p:ph type="title"/>
          </p:nvPr>
        </p:nvSpPr>
        <p:spPr>
          <a:xfrm>
            <a:off x="114558" y="205945"/>
            <a:ext cx="11115675" cy="726861"/>
          </a:xfrm>
        </p:spPr>
        <p:txBody>
          <a:bodyPr>
            <a:normAutofit/>
          </a:bodyPr>
          <a:lstStyle/>
          <a:p>
            <a:r>
              <a:rPr lang="en-US" sz="3600" dirty="0">
                <a:latin typeface="Palatino Linotype" panose="02040502050505030304" pitchFamily="18" charset="0"/>
              </a:rPr>
              <a:t>Background: A common mistake!</a:t>
            </a:r>
          </a:p>
        </p:txBody>
      </p:sp>
    </p:spTree>
    <p:extLst>
      <p:ext uri="{BB962C8B-B14F-4D97-AF65-F5344CB8AC3E}">
        <p14:creationId xmlns:p14="http://schemas.microsoft.com/office/powerpoint/2010/main" val="40757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AE199-2EB7-BD21-F9BA-30CB4CCC1A6F}"/>
              </a:ext>
            </a:extLst>
          </p:cNvPr>
          <p:cNvSpPr>
            <a:spLocks noGrp="1"/>
          </p:cNvSpPr>
          <p:nvPr>
            <p:ph idx="1"/>
          </p:nvPr>
        </p:nvSpPr>
        <p:spPr>
          <a:xfrm>
            <a:off x="82378" y="1276865"/>
            <a:ext cx="12027243" cy="4217039"/>
          </a:xfrm>
        </p:spPr>
        <p:txBody>
          <a:bodyPr>
            <a:normAutofit lnSpcReduction="10000"/>
          </a:bodyPr>
          <a:lstStyle/>
          <a:p>
            <a:r>
              <a:rPr lang="en-US" sz="2400" dirty="0">
                <a:latin typeface="Palatino Linotype" panose="02040502050505030304" pitchFamily="18" charset="0"/>
              </a:rPr>
              <a:t>Two separate sections or just one?</a:t>
            </a:r>
          </a:p>
          <a:p>
            <a:pPr lvl="1"/>
            <a:r>
              <a:rPr lang="en-US" sz="2000" dirty="0">
                <a:latin typeface="Palatino Linotype" panose="02040502050505030304" pitchFamily="18" charset="0"/>
              </a:rPr>
              <a:t>Both ways are common within the greater applied economics literature.</a:t>
            </a:r>
          </a:p>
          <a:p>
            <a:pPr lvl="1"/>
            <a:r>
              <a:rPr lang="en-US" sz="2000" dirty="0">
                <a:latin typeface="Palatino Linotype" panose="02040502050505030304" pitchFamily="18" charset="0"/>
              </a:rPr>
              <a:t>More and more, I prefer combining these two components into one section.</a:t>
            </a:r>
          </a:p>
          <a:p>
            <a:pPr lvl="1"/>
            <a:r>
              <a:rPr lang="en-US" sz="2000" dirty="0">
                <a:latin typeface="Palatino Linotype" panose="02040502050505030304" pitchFamily="18" charset="0"/>
              </a:rPr>
              <a:t>Every now and then you see someone describe their empirical strategy before their data.  </a:t>
            </a:r>
          </a:p>
          <a:p>
            <a:pPr lvl="2"/>
            <a:r>
              <a:rPr lang="en-US" sz="1600" dirty="0">
                <a:latin typeface="Palatino Linotype" panose="02040502050505030304" pitchFamily="18" charset="0"/>
              </a:rPr>
              <a:t>I’m not a huge fan of this.  </a:t>
            </a:r>
          </a:p>
          <a:p>
            <a:pPr lvl="2"/>
            <a:r>
              <a:rPr lang="en-US" sz="1600" dirty="0">
                <a:latin typeface="Palatino Linotype" panose="02040502050505030304" pitchFamily="18" charset="0"/>
              </a:rPr>
              <a:t>As a reader, I want to understand the data set before I start thinking about the empirical strategy in detail</a:t>
            </a:r>
          </a:p>
          <a:p>
            <a:pPr marL="457200" lvl="1" indent="0">
              <a:buNone/>
            </a:pPr>
            <a:endParaRPr lang="en-US" sz="800" dirty="0">
              <a:latin typeface="Palatino Linotype" panose="02040502050505030304" pitchFamily="18" charset="0"/>
            </a:endParaRPr>
          </a:p>
          <a:p>
            <a:r>
              <a:rPr lang="en-US" sz="2400" dirty="0">
                <a:latin typeface="Palatino Linotype" panose="02040502050505030304" pitchFamily="18" charset="0"/>
              </a:rPr>
              <a:t>The ordering I have settled on goes something like the following:</a:t>
            </a:r>
          </a:p>
          <a:p>
            <a:pPr lvl="1"/>
            <a:r>
              <a:rPr lang="en-US" sz="2000" dirty="0">
                <a:latin typeface="Palatino Linotype" panose="02040502050505030304" pitchFamily="18" charset="0"/>
              </a:rPr>
              <a:t>First, begin by describing your outcome data.</a:t>
            </a:r>
          </a:p>
          <a:p>
            <a:pPr lvl="1"/>
            <a:r>
              <a:rPr lang="en-US" sz="2000" dirty="0">
                <a:latin typeface="Palatino Linotype" panose="02040502050505030304" pitchFamily="18" charset="0"/>
              </a:rPr>
              <a:t>Second, describe your primary estimating equation.</a:t>
            </a:r>
          </a:p>
          <a:p>
            <a:pPr lvl="1"/>
            <a:r>
              <a:rPr lang="en-US" sz="2000" dirty="0">
                <a:latin typeface="Palatino Linotype" panose="02040502050505030304" pitchFamily="18" charset="0"/>
              </a:rPr>
              <a:t>Lastly, describe the data for your right-hand side variables.</a:t>
            </a:r>
          </a:p>
          <a:p>
            <a:pPr marL="457200" lvl="1" indent="0">
              <a:buNone/>
            </a:pPr>
            <a:endParaRPr lang="en-US" sz="800" dirty="0">
              <a:latin typeface="Palatino Linotype" panose="02040502050505030304" pitchFamily="18" charset="0"/>
            </a:endParaRPr>
          </a:p>
          <a:p>
            <a:r>
              <a:rPr lang="en-US" sz="2400" dirty="0">
                <a:latin typeface="Palatino Linotype" panose="02040502050505030304" pitchFamily="18" charset="0"/>
              </a:rPr>
              <a:t>This can best be illustrated through another example.  Let’s go back to the milk inspections paper (Anderson et al. 2022, NBER Working Paper No. 30063)…</a:t>
            </a:r>
          </a:p>
        </p:txBody>
      </p:sp>
      <p:sp>
        <p:nvSpPr>
          <p:cNvPr id="4" name="Title 1">
            <a:extLst>
              <a:ext uri="{FF2B5EF4-FFF2-40B4-BE49-F238E27FC236}">
                <a16:creationId xmlns:a16="http://schemas.microsoft.com/office/drawing/2014/main" id="{106AB661-E254-8412-2E71-5C1562195CE7}"/>
              </a:ext>
            </a:extLst>
          </p:cNvPr>
          <p:cNvSpPr>
            <a:spLocks noGrp="1"/>
          </p:cNvSpPr>
          <p:nvPr>
            <p:ph type="title"/>
          </p:nvPr>
        </p:nvSpPr>
        <p:spPr>
          <a:xfrm>
            <a:off x="150223" y="256175"/>
            <a:ext cx="10515600" cy="759812"/>
          </a:xfrm>
        </p:spPr>
        <p:txBody>
          <a:bodyPr>
            <a:normAutofit/>
          </a:bodyPr>
          <a:lstStyle/>
          <a:p>
            <a:r>
              <a:rPr lang="en-US" sz="3600" dirty="0">
                <a:latin typeface="Palatino Linotype" panose="02040502050505030304" pitchFamily="18" charset="0"/>
              </a:rPr>
              <a:t>Data and empirical strategy</a:t>
            </a:r>
          </a:p>
        </p:txBody>
      </p:sp>
    </p:spTree>
    <p:extLst>
      <p:ext uri="{BB962C8B-B14F-4D97-AF65-F5344CB8AC3E}">
        <p14:creationId xmlns:p14="http://schemas.microsoft.com/office/powerpoint/2010/main" val="254123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B151A7-06DF-45C5-FB76-CFFD8435F5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2" y="188414"/>
            <a:ext cx="6305878" cy="6046924"/>
          </a:xfrm>
        </p:spPr>
      </p:pic>
      <p:sp>
        <p:nvSpPr>
          <p:cNvPr id="6" name="Content Placeholder 2">
            <a:extLst>
              <a:ext uri="{FF2B5EF4-FFF2-40B4-BE49-F238E27FC236}">
                <a16:creationId xmlns:a16="http://schemas.microsoft.com/office/drawing/2014/main" id="{697C7A0F-B7BB-FC72-D497-E29D29799885}"/>
              </a:ext>
            </a:extLst>
          </p:cNvPr>
          <p:cNvSpPr txBox="1">
            <a:spLocks/>
          </p:cNvSpPr>
          <p:nvPr/>
        </p:nvSpPr>
        <p:spPr>
          <a:xfrm>
            <a:off x="6191794" y="879565"/>
            <a:ext cx="5917827" cy="5224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Palatino Linotype" panose="02040502050505030304" pitchFamily="18" charset="0"/>
              </a:rPr>
              <a:t>First, we describe the data sources for our outcomes of interest (i.e., mortality rates).</a:t>
            </a:r>
          </a:p>
          <a:p>
            <a:pPr lvl="1"/>
            <a:r>
              <a:rPr lang="en-US" sz="1700" dirty="0">
                <a:latin typeface="Palatino Linotype" panose="02040502050505030304" pitchFamily="18" charset="0"/>
              </a:rPr>
              <a:t>If you spent considerable time and effort collecting a unique data set, make sure to play that up!  Make sure you get credit for impressive data efforts.</a:t>
            </a:r>
            <a:endParaRPr lang="en-US" sz="1300" dirty="0">
              <a:latin typeface="Palatino Linotype" panose="02040502050505030304" pitchFamily="18" charset="0"/>
            </a:endParaRPr>
          </a:p>
          <a:p>
            <a:pPr lvl="1"/>
            <a:r>
              <a:rPr lang="en-US" sz="1700" dirty="0">
                <a:latin typeface="Palatino Linotype" panose="02040502050505030304" pitchFamily="18" charset="0"/>
              </a:rPr>
              <a:t>Describe your data in a manner that also sheds light on where identification is coming from.  It should never be a black box (</a:t>
            </a:r>
            <a:r>
              <a:rPr lang="en-US" sz="1700" dirty="0">
                <a:latin typeface="Palatino Linotype" panose="02040502050505030304" pitchFamily="18" charset="0"/>
                <a:hlinkClick r:id="rId3" action="ppaction://hlinksldjump"/>
              </a:rPr>
              <a:t>App. Table A1</a:t>
            </a:r>
            <a:r>
              <a:rPr lang="en-US" sz="1700" dirty="0">
                <a:latin typeface="Palatino Linotype" panose="02040502050505030304" pitchFamily="18" charset="0"/>
              </a:rPr>
              <a:t>).</a:t>
            </a:r>
          </a:p>
          <a:p>
            <a:pPr lvl="1"/>
            <a:r>
              <a:rPr lang="en-US" sz="1700" dirty="0">
                <a:latin typeface="Palatino Linotype" panose="02040502050505030304" pitchFamily="18" charset="0"/>
              </a:rPr>
              <a:t>List your sources in detail.  Make sure the reader knows exactly where and how you obtained your data (</a:t>
            </a:r>
            <a:r>
              <a:rPr lang="en-US" sz="1700" dirty="0">
                <a:latin typeface="Palatino Linotype" panose="02040502050505030304" pitchFamily="18" charset="0"/>
                <a:hlinkClick r:id="rId4" action="ppaction://hlinksldjump"/>
              </a:rPr>
              <a:t>App. Table A2</a:t>
            </a:r>
            <a:r>
              <a:rPr lang="en-US" sz="1700" dirty="0">
                <a:latin typeface="Palatino Linotype" panose="02040502050505030304" pitchFamily="18" charset="0"/>
              </a:rPr>
              <a:t>).</a:t>
            </a:r>
          </a:p>
          <a:p>
            <a:pPr marL="457200" lvl="1" indent="0">
              <a:buFont typeface="Arial" panose="020B0604020202020204" pitchFamily="34" charset="0"/>
              <a:buNone/>
            </a:pPr>
            <a:endParaRPr lang="en-US" sz="800" dirty="0">
              <a:latin typeface="Palatino Linotype" panose="02040502050505030304" pitchFamily="18" charset="0"/>
            </a:endParaRPr>
          </a:p>
          <a:p>
            <a:r>
              <a:rPr lang="en-US" sz="2200" dirty="0">
                <a:latin typeface="Palatino Linotype" panose="02040502050505030304" pitchFamily="18" charset="0"/>
              </a:rPr>
              <a:t>This is also a great place to show descriptive figures, such as trends in your outcomes (</a:t>
            </a:r>
            <a:r>
              <a:rPr lang="en-US" sz="2200" dirty="0">
                <a:latin typeface="Palatino Linotype" panose="02040502050505030304" pitchFamily="18" charset="0"/>
                <a:hlinkClick r:id="rId5" action="ppaction://hlinksldjump"/>
              </a:rPr>
              <a:t>Figure 2</a:t>
            </a:r>
            <a:r>
              <a:rPr lang="en-US" sz="2200" dirty="0">
                <a:latin typeface="Palatino Linotype" panose="02040502050505030304" pitchFamily="18" charset="0"/>
              </a:rPr>
              <a:t>)</a:t>
            </a:r>
          </a:p>
          <a:p>
            <a:pPr lvl="1"/>
            <a:r>
              <a:rPr lang="en-US" sz="1800" dirty="0">
                <a:latin typeface="Palatino Linotype" panose="02040502050505030304" pitchFamily="18" charset="0"/>
              </a:rPr>
              <a:t>This spices things up a bit.</a:t>
            </a:r>
          </a:p>
          <a:p>
            <a:pPr lvl="1"/>
            <a:r>
              <a:rPr lang="en-US" sz="1800" dirty="0">
                <a:latin typeface="Palatino Linotype" panose="02040502050505030304" pitchFamily="18" charset="0"/>
              </a:rPr>
              <a:t>Rather than just a boring description of the data, spend some time highlighting interesting trends, differences in means between groups, etc.</a:t>
            </a:r>
          </a:p>
          <a:p>
            <a:pPr marL="457200" lvl="1" indent="0">
              <a:buFont typeface="Arial" panose="020B0604020202020204" pitchFamily="34" charset="0"/>
              <a:buNone/>
            </a:pPr>
            <a:endParaRPr lang="en-US" sz="800" dirty="0">
              <a:latin typeface="Palatino Linotype" panose="02040502050505030304" pitchFamily="18" charset="0"/>
            </a:endParaRPr>
          </a:p>
        </p:txBody>
      </p:sp>
      <p:sp>
        <p:nvSpPr>
          <p:cNvPr id="7" name="Right Brace 6">
            <a:extLst>
              <a:ext uri="{FF2B5EF4-FFF2-40B4-BE49-F238E27FC236}">
                <a16:creationId xmlns:a16="http://schemas.microsoft.com/office/drawing/2014/main" id="{DED8D165-FA42-A87C-C69A-A04614971F7A}"/>
              </a:ext>
            </a:extLst>
          </p:cNvPr>
          <p:cNvSpPr/>
          <p:nvPr/>
        </p:nvSpPr>
        <p:spPr>
          <a:xfrm>
            <a:off x="5692346" y="622662"/>
            <a:ext cx="469557" cy="307612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7AC2276-5AA1-EE3F-628E-1E7A42B5B27B}"/>
              </a:ext>
            </a:extLst>
          </p:cNvPr>
          <p:cNvSpPr/>
          <p:nvPr/>
        </p:nvSpPr>
        <p:spPr>
          <a:xfrm>
            <a:off x="5782962" y="3698789"/>
            <a:ext cx="408832" cy="191941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30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5E0B18-DFBF-99D3-1A48-CF988A01C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60" y="3140675"/>
            <a:ext cx="5286394" cy="3136897"/>
          </a:xfrm>
        </p:spPr>
      </p:pic>
      <p:pic>
        <p:nvPicPr>
          <p:cNvPr id="7" name="Picture 6">
            <a:extLst>
              <a:ext uri="{FF2B5EF4-FFF2-40B4-BE49-F238E27FC236}">
                <a16:creationId xmlns:a16="http://schemas.microsoft.com/office/drawing/2014/main" id="{B7384897-552D-3014-A019-982178CCD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81" y="350253"/>
            <a:ext cx="5441152" cy="3078747"/>
          </a:xfrm>
          <a:prstGeom prst="rect">
            <a:avLst/>
          </a:prstGeom>
        </p:spPr>
      </p:pic>
      <p:sp>
        <p:nvSpPr>
          <p:cNvPr id="8" name="Content Placeholder 2">
            <a:extLst>
              <a:ext uri="{FF2B5EF4-FFF2-40B4-BE49-F238E27FC236}">
                <a16:creationId xmlns:a16="http://schemas.microsoft.com/office/drawing/2014/main" id="{447D9C79-C09C-6874-147C-21D58813A4C5}"/>
              </a:ext>
            </a:extLst>
          </p:cNvPr>
          <p:cNvSpPr txBox="1">
            <a:spLocks/>
          </p:cNvSpPr>
          <p:nvPr/>
        </p:nvSpPr>
        <p:spPr>
          <a:xfrm>
            <a:off x="5567480" y="642067"/>
            <a:ext cx="6624520" cy="58656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Palatino Linotype" panose="02040502050505030304" pitchFamily="18" charset="0"/>
              </a:rPr>
              <a:t>Next, describe your estimating equation.</a:t>
            </a:r>
          </a:p>
          <a:p>
            <a:pPr lvl="1"/>
            <a:r>
              <a:rPr lang="en-US" sz="1800" dirty="0">
                <a:latin typeface="Palatino Linotype" panose="02040502050505030304" pitchFamily="18" charset="0"/>
              </a:rPr>
              <a:t>If you can, try to use your descriptive figures/statistics as motivation for your regression equation.</a:t>
            </a:r>
          </a:p>
          <a:p>
            <a:pPr lvl="1"/>
            <a:r>
              <a:rPr lang="en-US" sz="1700" dirty="0">
                <a:latin typeface="Palatino Linotype" panose="02040502050505030304" pitchFamily="18" charset="0"/>
              </a:rPr>
              <a:t>Don’t screw up your subscripts!!!  This happens way too often in papers submitted for review.</a:t>
            </a:r>
          </a:p>
          <a:p>
            <a:pPr marL="457200" lvl="1" indent="0">
              <a:buNone/>
            </a:pPr>
            <a:endParaRPr lang="en-US" sz="1700" dirty="0">
              <a:latin typeface="Palatino Linotype" panose="02040502050505030304" pitchFamily="18" charset="0"/>
            </a:endParaRPr>
          </a:p>
          <a:p>
            <a:pPr marL="457200" lvl="1" indent="0">
              <a:buNone/>
            </a:pPr>
            <a:endParaRPr lang="en-US" sz="1700" dirty="0">
              <a:latin typeface="Palatino Linotype" panose="02040502050505030304" pitchFamily="18" charset="0"/>
            </a:endParaRPr>
          </a:p>
          <a:p>
            <a:pPr marL="457200" lvl="1" indent="0">
              <a:buNone/>
            </a:pPr>
            <a:endParaRPr lang="en-US" sz="13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r>
              <a:rPr lang="en-US" sz="2200" dirty="0">
                <a:latin typeface="Palatino Linotype" panose="02040502050505030304" pitchFamily="18" charset="0"/>
              </a:rPr>
              <a:t>Finally, use your regression equation as a jumping off point to discuss the variables on the right-hand side.</a:t>
            </a:r>
          </a:p>
          <a:p>
            <a:pPr lvl="1"/>
            <a:r>
              <a:rPr lang="en-US" sz="1800" dirty="0">
                <a:latin typeface="Palatino Linotype" panose="02040502050505030304" pitchFamily="18" charset="0"/>
              </a:rPr>
              <a:t>Start with describing your primary right-hand side variable of interest.  </a:t>
            </a:r>
          </a:p>
          <a:p>
            <a:pPr lvl="1"/>
            <a:r>
              <a:rPr lang="en-US" sz="1800" dirty="0">
                <a:latin typeface="Palatino Linotype" panose="02040502050505030304" pitchFamily="18" charset="0"/>
              </a:rPr>
              <a:t>After that, discuss the other </a:t>
            </a:r>
            <a:r>
              <a:rPr lang="en-US" sz="1800" dirty="0" err="1">
                <a:latin typeface="Palatino Linotype" panose="02040502050505030304" pitchFamily="18" charset="0"/>
              </a:rPr>
              <a:t>Xs</a:t>
            </a:r>
            <a:r>
              <a:rPr lang="en-US" sz="1800" dirty="0">
                <a:latin typeface="Palatino Linotype" panose="02040502050505030304" pitchFamily="18" charset="0"/>
              </a:rPr>
              <a:t>.</a:t>
            </a:r>
          </a:p>
          <a:p>
            <a:pPr lvl="2"/>
            <a:r>
              <a:rPr lang="en-US" sz="1400" dirty="0">
                <a:latin typeface="Palatino Linotype" panose="02040502050505030304" pitchFamily="18" charset="0"/>
              </a:rPr>
              <a:t>For these other controls, I like to list their sources and other pertinent information in footnotes.  As we have done here.</a:t>
            </a:r>
          </a:p>
          <a:p>
            <a:pPr lvl="2"/>
            <a:r>
              <a:rPr lang="en-US" sz="1400" dirty="0">
                <a:latin typeface="Palatino Linotype" panose="02040502050505030304" pitchFamily="18" charset="0"/>
              </a:rPr>
              <a:t>Often, these </a:t>
            </a:r>
            <a:r>
              <a:rPr lang="en-US" sz="1400" dirty="0" err="1">
                <a:latin typeface="Palatino Linotype" panose="02040502050505030304" pitchFamily="18" charset="0"/>
              </a:rPr>
              <a:t>Xs</a:t>
            </a:r>
            <a:r>
              <a:rPr lang="en-US" sz="1400" dirty="0">
                <a:latin typeface="Palatino Linotype" panose="02040502050505030304" pitchFamily="18" charset="0"/>
              </a:rPr>
              <a:t> are not all that important.  Presenting these variables in this manner allows the reader to decide for herself if she wants the source information.</a:t>
            </a:r>
          </a:p>
          <a:p>
            <a:pPr lvl="3"/>
            <a:r>
              <a:rPr lang="en-US" sz="1200" dirty="0">
                <a:latin typeface="Palatino Linotype" panose="02040502050505030304" pitchFamily="18" charset="0"/>
              </a:rPr>
              <a:t>If she does, she can read the footnote.  If not, she can skip it.</a:t>
            </a:r>
          </a:p>
          <a:p>
            <a:pPr lvl="2"/>
            <a:r>
              <a:rPr lang="en-US" sz="1400" dirty="0">
                <a:latin typeface="Palatino Linotype" panose="02040502050505030304" pitchFamily="18" charset="0"/>
              </a:rPr>
              <a:t>It is common for researchers to go on and on describing the controls in X in a data section before the discussion of the empirical strategy.</a:t>
            </a:r>
          </a:p>
          <a:p>
            <a:pPr lvl="3"/>
            <a:r>
              <a:rPr lang="en-US" sz="1200" dirty="0">
                <a:latin typeface="Palatino Linotype" panose="02040502050505030304" pitchFamily="18" charset="0"/>
              </a:rPr>
              <a:t>I do not recommend this.</a:t>
            </a:r>
          </a:p>
          <a:p>
            <a:pPr lvl="3"/>
            <a:r>
              <a:rPr lang="en-US" sz="1200" dirty="0">
                <a:latin typeface="Palatino Linotype" panose="02040502050505030304" pitchFamily="18" charset="0"/>
              </a:rPr>
              <a:t>Putting this information in the main text can disrupt the flow of the manuscript, especially for the reader who wants to gloss over this information.</a:t>
            </a:r>
          </a:p>
          <a:p>
            <a:pPr lvl="3"/>
            <a:endParaRPr lang="en-US" sz="12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p:txBody>
      </p:sp>
      <p:sp>
        <p:nvSpPr>
          <p:cNvPr id="9" name="Right Brace 8">
            <a:extLst>
              <a:ext uri="{FF2B5EF4-FFF2-40B4-BE49-F238E27FC236}">
                <a16:creationId xmlns:a16="http://schemas.microsoft.com/office/drawing/2014/main" id="{E5A5CFA8-0068-58B8-F3D3-C939F8957A18}"/>
              </a:ext>
            </a:extLst>
          </p:cNvPr>
          <p:cNvSpPr/>
          <p:nvPr/>
        </p:nvSpPr>
        <p:spPr>
          <a:xfrm>
            <a:off x="5153565" y="493980"/>
            <a:ext cx="469557" cy="2646696"/>
          </a:xfrm>
          <a:prstGeom prst="rightBrace">
            <a:avLst>
              <a:gd name="adj1" fmla="val 8333"/>
              <a:gd name="adj2" fmla="val 303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8832798A-6510-B72B-6B79-AEE79A2EE921}"/>
              </a:ext>
            </a:extLst>
          </p:cNvPr>
          <p:cNvSpPr/>
          <p:nvPr/>
        </p:nvSpPr>
        <p:spPr>
          <a:xfrm>
            <a:off x="143281" y="4992130"/>
            <a:ext cx="5297872" cy="1005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54547755-26CD-3E33-F0F3-483DC725EAE5}"/>
              </a:ext>
            </a:extLst>
          </p:cNvPr>
          <p:cNvSpPr/>
          <p:nvPr/>
        </p:nvSpPr>
        <p:spPr>
          <a:xfrm>
            <a:off x="5258157" y="3429000"/>
            <a:ext cx="469557" cy="2646696"/>
          </a:xfrm>
          <a:prstGeom prst="rightBrace">
            <a:avLst>
              <a:gd name="adj1" fmla="val 8333"/>
              <a:gd name="adj2" fmla="val 2541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41B7684-6CFD-CFD1-41BF-2B2A0EBF05A9}"/>
              </a:ext>
            </a:extLst>
          </p:cNvPr>
          <p:cNvCxnSpPr>
            <a:cxnSpLocks/>
            <a:stCxn id="10" idx="6"/>
          </p:cNvCxnSpPr>
          <p:nvPr/>
        </p:nvCxnSpPr>
        <p:spPr>
          <a:xfrm flipV="1">
            <a:off x="5441153" y="4390768"/>
            <a:ext cx="1190306" cy="110387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57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F2BDF1-ED95-F030-BE95-DB868B571A60}"/>
              </a:ext>
            </a:extLst>
          </p:cNvPr>
          <p:cNvSpPr txBox="1">
            <a:spLocks/>
          </p:cNvSpPr>
          <p:nvPr/>
        </p:nvSpPr>
        <p:spPr>
          <a:xfrm>
            <a:off x="2990336" y="1869989"/>
            <a:ext cx="6606745" cy="234535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rPr>
              <a:t>Q&amp;A (≈ 10 minutes)</a:t>
            </a:r>
            <a:br>
              <a:rPr lang="en-US" dirty="0">
                <a:latin typeface="Palatino Linotype" panose="02040502050505030304" pitchFamily="18" charset="0"/>
              </a:rPr>
            </a:br>
            <a:r>
              <a:rPr lang="en-US" dirty="0">
                <a:latin typeface="Palatino Linotype" panose="02040502050505030304" pitchFamily="18" charset="0"/>
              </a:rPr>
              <a:t>+</a:t>
            </a:r>
            <a:br>
              <a:rPr lang="en-US" dirty="0">
                <a:latin typeface="Palatino Linotype" panose="02040502050505030304" pitchFamily="18" charset="0"/>
              </a:rPr>
            </a:br>
            <a:r>
              <a:rPr lang="en-US" dirty="0">
                <a:latin typeface="Palatino Linotype" panose="02040502050505030304" pitchFamily="18" charset="0"/>
              </a:rPr>
              <a:t>Break (≈ 5 minutes)</a:t>
            </a:r>
            <a:br>
              <a:rPr lang="en-US" dirty="0">
                <a:latin typeface="Palatino Linotype" panose="02040502050505030304" pitchFamily="18" charset="0"/>
              </a:rPr>
            </a:br>
            <a:endParaRPr lang="en-US" dirty="0">
              <a:latin typeface="Palatino Linotype" panose="02040502050505030304" pitchFamily="18" charset="0"/>
            </a:endParaRPr>
          </a:p>
        </p:txBody>
      </p:sp>
    </p:spTree>
    <p:extLst>
      <p:ext uri="{BB962C8B-B14F-4D97-AF65-F5344CB8AC3E}">
        <p14:creationId xmlns:p14="http://schemas.microsoft.com/office/powerpoint/2010/main" val="2780156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8A647-73F8-3F89-ED4D-9874F1482894}"/>
              </a:ext>
            </a:extLst>
          </p:cNvPr>
          <p:cNvSpPr>
            <a:spLocks noGrp="1"/>
          </p:cNvSpPr>
          <p:nvPr>
            <p:ph idx="1"/>
          </p:nvPr>
        </p:nvSpPr>
        <p:spPr>
          <a:xfrm>
            <a:off x="1981200" y="3200401"/>
            <a:ext cx="8229600" cy="4525963"/>
          </a:xfrm>
        </p:spPr>
        <p:txBody>
          <a:bodyPr>
            <a:normAutofit/>
          </a:bodyPr>
          <a:lstStyle/>
          <a:p>
            <a:pPr marL="0" indent="0">
              <a:buNone/>
            </a:pPr>
            <a:endParaRPr lang="en-US" sz="2400" dirty="0">
              <a:solidFill>
                <a:srgbClr val="202020"/>
              </a:solidFill>
              <a:latin typeface="Helvetica" panose="020B0604020202020204" pitchFamily="34" charset="0"/>
            </a:endParaRPr>
          </a:p>
          <a:p>
            <a:pPr marL="0" indent="0">
              <a:buNone/>
            </a:pPr>
            <a:r>
              <a:rPr lang="en-US" sz="2400" dirty="0">
                <a:latin typeface="Palatino Linotype" panose="02040502050505030304" pitchFamily="18" charset="0"/>
              </a:rPr>
              <a:t>The current study, therefore, hypothesized that; </a:t>
            </a:r>
            <a:r>
              <a:rPr lang="en-US" sz="2400" i="1" dirty="0">
                <a:latin typeface="Palatino Linotype" panose="02040502050505030304" pitchFamily="18" charset="0"/>
              </a:rPr>
              <a:t>H1</a:t>
            </a:r>
            <a:r>
              <a:rPr lang="en-US" sz="2400" dirty="0">
                <a:latin typeface="Palatino Linotype" panose="02040502050505030304" pitchFamily="18" charset="0"/>
              </a:rPr>
              <a:t>: </a:t>
            </a:r>
            <a:r>
              <a:rPr lang="en-US" sz="2400" i="1" dirty="0">
                <a:latin typeface="Palatino Linotype" panose="02040502050505030304" pitchFamily="18" charset="0"/>
              </a:rPr>
              <a:t>Media attention has a significant influence on COVID-19</a:t>
            </a:r>
            <a:r>
              <a:rPr lang="en-US" sz="2400" dirty="0">
                <a:latin typeface="Palatino Linotype" panose="02040502050505030304" pitchFamily="18" charset="0"/>
              </a:rPr>
              <a:t> vaccine hesitancy. </a:t>
            </a:r>
            <a:r>
              <a:rPr lang="en-US" sz="2400" i="1" dirty="0">
                <a:latin typeface="Palatino Linotype" panose="02040502050505030304" pitchFamily="18" charset="0"/>
              </a:rPr>
              <a:t>H2</a:t>
            </a:r>
            <a:r>
              <a:rPr lang="en-US" sz="2400" dirty="0">
                <a:latin typeface="Palatino Linotype" panose="02040502050505030304" pitchFamily="18" charset="0"/>
              </a:rPr>
              <a:t>: </a:t>
            </a:r>
            <a:r>
              <a:rPr lang="en-US" sz="2400" i="1" dirty="0">
                <a:latin typeface="Palatino Linotype" panose="02040502050505030304" pitchFamily="18" charset="0"/>
              </a:rPr>
              <a:t>Media attention significantly influences fear of COVID-19 positively</a:t>
            </a:r>
            <a:r>
              <a:rPr lang="en-US" sz="2400" dirty="0">
                <a:latin typeface="Palatino Linotype" panose="02040502050505030304" pitchFamily="18" charset="0"/>
              </a:rPr>
              <a:t>.</a:t>
            </a:r>
          </a:p>
        </p:txBody>
      </p:sp>
      <p:pic>
        <p:nvPicPr>
          <p:cNvPr id="1026" name="Picture 2" descr="PLOS">
            <a:extLst>
              <a:ext uri="{FF2B5EF4-FFF2-40B4-BE49-F238E27FC236}">
                <a16:creationId xmlns:a16="http://schemas.microsoft.com/office/drawing/2014/main" id="{03892AA1-18B7-DA62-E70F-56C4ECA00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1492" y="2650"/>
            <a:ext cx="1790476" cy="14085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CD876E-D02A-86CC-F174-62D83A75B96C}"/>
              </a:ext>
            </a:extLst>
          </p:cNvPr>
          <p:cNvSpPr txBox="1"/>
          <p:nvPr/>
        </p:nvSpPr>
        <p:spPr>
          <a:xfrm>
            <a:off x="1981201" y="2418810"/>
            <a:ext cx="6892853" cy="584775"/>
          </a:xfrm>
          <a:prstGeom prst="rect">
            <a:avLst/>
          </a:prstGeom>
          <a:noFill/>
        </p:spPr>
        <p:txBody>
          <a:bodyPr wrap="square">
            <a:spAutoFit/>
          </a:bodyPr>
          <a:lstStyle/>
          <a:p>
            <a:pPr fontAlgn="base">
              <a:spcBef>
                <a:spcPct val="0"/>
              </a:spcBef>
              <a:spcAft>
                <a:spcPct val="0"/>
              </a:spcAft>
              <a:defRPr/>
            </a:pPr>
            <a:r>
              <a:rPr lang="en-US" sz="1600" dirty="0" err="1">
                <a:solidFill>
                  <a:srgbClr val="4F81BD"/>
                </a:solidFill>
                <a:latin typeface="Helvetica" panose="020B0604020202020204" pitchFamily="34" charset="0"/>
                <a:cs typeface="Arial" pitchFamily="34" charset="0"/>
              </a:rPr>
              <a:t>Lulin</a:t>
            </a:r>
            <a:r>
              <a:rPr lang="en-US" sz="1600" dirty="0">
                <a:solidFill>
                  <a:srgbClr val="4F81BD"/>
                </a:solidFill>
                <a:latin typeface="Helvetica" panose="020B0604020202020204" pitchFamily="34" charset="0"/>
                <a:cs typeface="Arial" pitchFamily="34" charset="0"/>
              </a:rPr>
              <a:t> </a:t>
            </a:r>
            <a:r>
              <a:rPr lang="en-US" sz="1600" dirty="0" err="1">
                <a:solidFill>
                  <a:srgbClr val="4F81BD"/>
                </a:solidFill>
                <a:latin typeface="Helvetica" panose="020B0604020202020204" pitchFamily="34" charset="0"/>
                <a:cs typeface="Arial" pitchFamily="34" charset="0"/>
              </a:rPr>
              <a:t>Zhou,Sabina</a:t>
            </a:r>
            <a:r>
              <a:rPr lang="en-US" sz="1600" dirty="0">
                <a:solidFill>
                  <a:srgbClr val="4F81BD"/>
                </a:solidFill>
                <a:latin typeface="Helvetica" panose="020B0604020202020204" pitchFamily="34" charset="0"/>
                <a:cs typeface="Arial" pitchFamily="34" charset="0"/>
              </a:rPr>
              <a:t> </a:t>
            </a:r>
            <a:r>
              <a:rPr lang="en-US" sz="1600" dirty="0" err="1">
                <a:solidFill>
                  <a:srgbClr val="4F81BD"/>
                </a:solidFill>
                <a:latin typeface="Helvetica" panose="020B0604020202020204" pitchFamily="34" charset="0"/>
                <a:cs typeface="Arial" pitchFamily="34" charset="0"/>
              </a:rPr>
              <a:t>Ampon-Wireko</a:t>
            </a:r>
            <a:r>
              <a:rPr lang="en-US" sz="1600" dirty="0">
                <a:solidFill>
                  <a:srgbClr val="4F81BD"/>
                </a:solidFill>
                <a:latin typeface="Helvetica" panose="020B0604020202020204" pitchFamily="34" charset="0"/>
                <a:cs typeface="Arial" pitchFamily="34" charset="0"/>
              </a:rPr>
              <a:t> , Xinglong Xu, Prince </a:t>
            </a:r>
            <a:r>
              <a:rPr lang="en-US" sz="1600" dirty="0" err="1">
                <a:solidFill>
                  <a:srgbClr val="4F81BD"/>
                </a:solidFill>
                <a:latin typeface="Helvetica" panose="020B0604020202020204" pitchFamily="34" charset="0"/>
                <a:cs typeface="Arial" pitchFamily="34" charset="0"/>
              </a:rPr>
              <a:t>Edwudzie</a:t>
            </a:r>
            <a:r>
              <a:rPr lang="en-US" sz="1600" dirty="0">
                <a:solidFill>
                  <a:srgbClr val="4F81BD"/>
                </a:solidFill>
                <a:latin typeface="Helvetica" panose="020B0604020202020204" pitchFamily="34" charset="0"/>
                <a:cs typeface="Arial" pitchFamily="34" charset="0"/>
              </a:rPr>
              <a:t> Quansah, and Ebenezer </a:t>
            </a:r>
            <a:r>
              <a:rPr lang="en-US" sz="1600" dirty="0" err="1">
                <a:solidFill>
                  <a:srgbClr val="4F81BD"/>
                </a:solidFill>
                <a:latin typeface="Helvetica" panose="020B0604020202020204" pitchFamily="34" charset="0"/>
                <a:cs typeface="Arial" pitchFamily="34" charset="0"/>
              </a:rPr>
              <a:t>Larnyo</a:t>
            </a:r>
            <a:endParaRPr lang="en-US" sz="1600" dirty="0">
              <a:solidFill>
                <a:srgbClr val="4F81BD"/>
              </a:solidFill>
              <a:latin typeface="Helvetica" panose="020B0604020202020204" pitchFamily="34" charset="0"/>
              <a:cs typeface="Arial" pitchFamily="34" charset="0"/>
            </a:endParaRPr>
          </a:p>
        </p:txBody>
      </p:sp>
      <p:sp>
        <p:nvSpPr>
          <p:cNvPr id="11" name="TextBox 10">
            <a:extLst>
              <a:ext uri="{FF2B5EF4-FFF2-40B4-BE49-F238E27FC236}">
                <a16:creationId xmlns:a16="http://schemas.microsoft.com/office/drawing/2014/main" id="{DC63A450-5763-DCDB-6E20-D58DA4A5B692}"/>
              </a:ext>
            </a:extLst>
          </p:cNvPr>
          <p:cNvSpPr txBox="1"/>
          <p:nvPr/>
        </p:nvSpPr>
        <p:spPr>
          <a:xfrm>
            <a:off x="1981201" y="914400"/>
            <a:ext cx="6584343" cy="1569660"/>
          </a:xfrm>
          <a:prstGeom prst="rect">
            <a:avLst/>
          </a:prstGeom>
          <a:noFill/>
        </p:spPr>
        <p:txBody>
          <a:bodyPr wrap="square">
            <a:spAutoFit/>
          </a:bodyPr>
          <a:lstStyle/>
          <a:p>
            <a:pPr fontAlgn="base">
              <a:spcBef>
                <a:spcPct val="0"/>
              </a:spcBef>
              <a:spcAft>
                <a:spcPct val="0"/>
              </a:spcAft>
              <a:defRPr/>
            </a:pPr>
            <a:r>
              <a:rPr lang="en-US" sz="2400" b="1" dirty="0">
                <a:solidFill>
                  <a:srgbClr val="202020"/>
                </a:solidFill>
                <a:latin typeface="Open Sans" panose="020B0606030504020204" pitchFamily="34" charset="0"/>
                <a:cs typeface="Arial" pitchFamily="34" charset="0"/>
              </a:rPr>
              <a:t>Media attention and Vaccine Hesitancy: Examining the mediating effects of Fear of COVID-19 and the moderating role of Trust in leadership</a:t>
            </a:r>
          </a:p>
        </p:txBody>
      </p:sp>
      <p:sp>
        <p:nvSpPr>
          <p:cNvPr id="13" name="TextBox 12">
            <a:extLst>
              <a:ext uri="{FF2B5EF4-FFF2-40B4-BE49-F238E27FC236}">
                <a16:creationId xmlns:a16="http://schemas.microsoft.com/office/drawing/2014/main" id="{173EDA90-33D0-1C88-F3F0-2F3E16C4F95D}"/>
              </a:ext>
            </a:extLst>
          </p:cNvPr>
          <p:cNvSpPr txBox="1"/>
          <p:nvPr/>
        </p:nvSpPr>
        <p:spPr>
          <a:xfrm>
            <a:off x="1981201" y="3025129"/>
            <a:ext cx="6371071" cy="261610"/>
          </a:xfrm>
          <a:prstGeom prst="rect">
            <a:avLst/>
          </a:prstGeom>
          <a:noFill/>
        </p:spPr>
        <p:txBody>
          <a:bodyPr wrap="square">
            <a:spAutoFit/>
          </a:bodyPr>
          <a:lstStyle/>
          <a:p>
            <a:pPr fontAlgn="base">
              <a:spcBef>
                <a:spcPct val="0"/>
              </a:spcBef>
              <a:spcAft>
                <a:spcPct val="0"/>
              </a:spcAft>
              <a:defRPr/>
            </a:pPr>
            <a:r>
              <a:rPr lang="en-US" sz="1100" dirty="0">
                <a:solidFill>
                  <a:srgbClr val="606060"/>
                </a:solidFill>
                <a:latin typeface="Helvetica" panose="020B0604020202020204" pitchFamily="34" charset="0"/>
                <a:cs typeface="Arial" pitchFamily="34" charset="0"/>
              </a:rPr>
              <a:t>Published: February 18, 2022 </a:t>
            </a:r>
            <a:r>
              <a:rPr lang="en-US" sz="1100" dirty="0">
                <a:solidFill>
                  <a:srgbClr val="202020"/>
                </a:solidFill>
                <a:latin typeface="Helvetica" panose="020B0604020202020204" pitchFamily="34" charset="0"/>
                <a:cs typeface="Arial" pitchFamily="34" charset="0"/>
                <a:hlinkClick r:id="rId3"/>
              </a:rPr>
              <a:t>https://doi.org/10.1371/journal.pone.0263610</a:t>
            </a:r>
            <a:endParaRPr lang="en-US" sz="1100" dirty="0">
              <a:solidFill>
                <a:srgbClr val="606060"/>
              </a:solidFill>
              <a:latin typeface="Helvetica" panose="020B0604020202020204" pitchFamily="34" charset="0"/>
              <a:cs typeface="Arial" pitchFamily="34" charset="0"/>
            </a:endParaRPr>
          </a:p>
        </p:txBody>
      </p:sp>
      <p:pic>
        <p:nvPicPr>
          <p:cNvPr id="4" name="Picture 3">
            <a:extLst>
              <a:ext uri="{FF2B5EF4-FFF2-40B4-BE49-F238E27FC236}">
                <a16:creationId xmlns:a16="http://schemas.microsoft.com/office/drawing/2014/main" id="{067E9D95-A4D4-E523-0252-AFDCDC5E4F1D}"/>
              </a:ext>
            </a:extLst>
          </p:cNvPr>
          <p:cNvPicPr>
            <a:picLocks noChangeAspect="1"/>
          </p:cNvPicPr>
          <p:nvPr/>
        </p:nvPicPr>
        <p:blipFill>
          <a:blip r:embed="rId4"/>
          <a:stretch>
            <a:fillRect/>
          </a:stretch>
        </p:blipFill>
        <p:spPr>
          <a:xfrm>
            <a:off x="2109900" y="66141"/>
            <a:ext cx="2803793" cy="534318"/>
          </a:xfrm>
          <a:prstGeom prst="rect">
            <a:avLst/>
          </a:prstGeom>
        </p:spPr>
      </p:pic>
      <p:pic>
        <p:nvPicPr>
          <p:cNvPr id="6" name="Picture 5">
            <a:extLst>
              <a:ext uri="{FF2B5EF4-FFF2-40B4-BE49-F238E27FC236}">
                <a16:creationId xmlns:a16="http://schemas.microsoft.com/office/drawing/2014/main" id="{D14CD3F4-E436-C970-4269-A27B88D2C59F}"/>
              </a:ext>
            </a:extLst>
          </p:cNvPr>
          <p:cNvPicPr>
            <a:picLocks noChangeAspect="1"/>
          </p:cNvPicPr>
          <p:nvPr/>
        </p:nvPicPr>
        <p:blipFill>
          <a:blip r:embed="rId5"/>
          <a:stretch>
            <a:fillRect/>
          </a:stretch>
        </p:blipFill>
        <p:spPr>
          <a:xfrm>
            <a:off x="8791493" y="1411159"/>
            <a:ext cx="1691089" cy="1613971"/>
          </a:xfrm>
          <a:prstGeom prst="rect">
            <a:avLst/>
          </a:prstGeom>
        </p:spPr>
      </p:pic>
    </p:spTree>
    <p:extLst>
      <p:ext uri="{BB962C8B-B14F-4D97-AF65-F5344CB8AC3E}">
        <p14:creationId xmlns:p14="http://schemas.microsoft.com/office/powerpoint/2010/main" val="375814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BF584-DD10-7943-B98B-1B62AD870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42" y="0"/>
            <a:ext cx="5822116" cy="6858000"/>
          </a:xfrm>
          <a:prstGeom prst="rect">
            <a:avLst/>
          </a:prstGeom>
        </p:spPr>
      </p:pic>
      <p:sp>
        <p:nvSpPr>
          <p:cNvPr id="6" name="TextBox 5">
            <a:extLst>
              <a:ext uri="{FF2B5EF4-FFF2-40B4-BE49-F238E27FC236}">
                <a16:creationId xmlns:a16="http://schemas.microsoft.com/office/drawing/2014/main" id="{9B2D9F7A-CCD2-0394-E4BE-53E4C4A71CD8}"/>
              </a:ext>
            </a:extLst>
          </p:cNvPr>
          <p:cNvSpPr txBox="1"/>
          <p:nvPr/>
        </p:nvSpPr>
        <p:spPr>
          <a:xfrm>
            <a:off x="10231395" y="6096000"/>
            <a:ext cx="1178010"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30063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16D66-38DB-A36C-B511-548AD96326D5}"/>
              </a:ext>
            </a:extLst>
          </p:cNvPr>
          <p:cNvPicPr>
            <a:picLocks noChangeAspect="1"/>
          </p:cNvPicPr>
          <p:nvPr/>
        </p:nvPicPr>
        <p:blipFill rotWithShape="1">
          <a:blip r:embed="rId2">
            <a:extLst>
              <a:ext uri="{28A0092B-C50C-407E-A947-70E740481C1C}">
                <a14:useLocalDpi xmlns:a14="http://schemas.microsoft.com/office/drawing/2010/main" val="0"/>
              </a:ext>
            </a:extLst>
          </a:blip>
          <a:srcRect l="135" t="-3139" r="-135" b="6179"/>
          <a:stretch/>
        </p:blipFill>
        <p:spPr>
          <a:xfrm>
            <a:off x="2809104" y="-1644"/>
            <a:ext cx="6096000" cy="6616628"/>
          </a:xfrm>
          <a:prstGeom prst="rect">
            <a:avLst/>
          </a:prstGeom>
        </p:spPr>
      </p:pic>
      <p:sp>
        <p:nvSpPr>
          <p:cNvPr id="6" name="TextBox 5">
            <a:extLst>
              <a:ext uri="{FF2B5EF4-FFF2-40B4-BE49-F238E27FC236}">
                <a16:creationId xmlns:a16="http://schemas.microsoft.com/office/drawing/2014/main" id="{E047EC2F-5C4A-B401-D960-847775F13073}"/>
              </a:ext>
            </a:extLst>
          </p:cNvPr>
          <p:cNvSpPr txBox="1"/>
          <p:nvPr/>
        </p:nvSpPr>
        <p:spPr>
          <a:xfrm>
            <a:off x="10330249" y="6153665"/>
            <a:ext cx="774356"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356281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1B998E-3429-3143-A3BD-B1C9A3C6D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53" y="575411"/>
            <a:ext cx="9845893" cy="4801016"/>
          </a:xfrm>
          <a:prstGeom prst="rect">
            <a:avLst/>
          </a:prstGeom>
        </p:spPr>
      </p:pic>
      <p:sp>
        <p:nvSpPr>
          <p:cNvPr id="6" name="TextBox 5">
            <a:extLst>
              <a:ext uri="{FF2B5EF4-FFF2-40B4-BE49-F238E27FC236}">
                <a16:creationId xmlns:a16="http://schemas.microsoft.com/office/drawing/2014/main" id="{22A08259-3F6A-725E-0A9D-92D691544735}"/>
              </a:ext>
            </a:extLst>
          </p:cNvPr>
          <p:cNvSpPr txBox="1"/>
          <p:nvPr/>
        </p:nvSpPr>
        <p:spPr>
          <a:xfrm>
            <a:off x="10116065" y="5980670"/>
            <a:ext cx="1276865"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4173820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2241399" y="5907707"/>
            <a:ext cx="7891848" cy="8504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AutoNum type="romanLcParenBoth"/>
            </a:pPr>
            <a:endParaRPr lang="en-US" sz="2000" b="1" dirty="0">
              <a:latin typeface="Palatino Linotype" panose="02040502050505030304" pitchFamily="18" charset="0"/>
            </a:endParaRPr>
          </a:p>
          <a:p>
            <a:r>
              <a:rPr lang="en-US" sz="2400" b="1" dirty="0">
                <a:latin typeface="Palatino Linotype" panose="02040502050505030304" pitchFamily="18" charset="0"/>
              </a:rPr>
              <a:t>Section 2. Practical tips for writing your applied paper:</a:t>
            </a:r>
          </a:p>
          <a:p>
            <a:endParaRPr lang="en-US" sz="800" b="1" dirty="0">
              <a:latin typeface="Palatino Linotype" panose="02040502050505030304" pitchFamily="18" charset="0"/>
            </a:endParaRPr>
          </a:p>
          <a:p>
            <a:pPr marL="571500" indent="-571500">
              <a:buAutoNum type="romanLcParenBoth"/>
            </a:pPr>
            <a:r>
              <a:rPr lang="en-US" sz="1600" dirty="0">
                <a:latin typeface="Palatino Linotype" panose="02040502050505030304" pitchFamily="18" charset="0"/>
              </a:rPr>
              <a:t>Producing Effective Tables</a:t>
            </a:r>
          </a:p>
          <a:p>
            <a:pPr marL="571500" indent="-571500">
              <a:buAutoNum type="romanLcParenBoth"/>
            </a:pPr>
            <a:r>
              <a:rPr lang="en-US" sz="1600" dirty="0">
                <a:latin typeface="Palatino Linotype" panose="02040502050505030304" pitchFamily="18" charset="0"/>
              </a:rPr>
              <a:t>Useful Phrases When Describing Regression Results</a:t>
            </a:r>
          </a:p>
          <a:p>
            <a:pPr marL="571500" indent="-571500">
              <a:buAutoNum type="romanLcParenBoth"/>
            </a:pPr>
            <a:r>
              <a:rPr lang="en-US" sz="1600" dirty="0">
                <a:latin typeface="Palatino Linotype" panose="02040502050505030304" pitchFamily="18" charset="0"/>
              </a:rPr>
              <a:t>Thinking about Statistical Significance and Magnitude</a:t>
            </a:r>
          </a:p>
          <a:p>
            <a:pPr marL="571500" indent="-571500">
              <a:buAutoNum type="romanLcParenBoth"/>
            </a:pPr>
            <a:r>
              <a:rPr lang="en-US" sz="1600" dirty="0">
                <a:latin typeface="Palatino Linotype" panose="02040502050505030304" pitchFamily="18" charset="0"/>
              </a:rPr>
              <a:t>Data Mining</a:t>
            </a:r>
          </a:p>
        </p:txBody>
      </p:sp>
    </p:spTree>
    <p:extLst>
      <p:ext uri="{BB962C8B-B14F-4D97-AF65-F5344CB8AC3E}">
        <p14:creationId xmlns:p14="http://schemas.microsoft.com/office/powerpoint/2010/main" val="225189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BAF6C-BBAF-890F-95CF-2110B22CB8FD}"/>
              </a:ext>
            </a:extLst>
          </p:cNvPr>
          <p:cNvPicPr>
            <a:picLocks noChangeAspect="1"/>
          </p:cNvPicPr>
          <p:nvPr/>
        </p:nvPicPr>
        <p:blipFill>
          <a:blip r:embed="rId2"/>
          <a:stretch>
            <a:fillRect/>
          </a:stretch>
        </p:blipFill>
        <p:spPr>
          <a:xfrm>
            <a:off x="1524000" y="907143"/>
            <a:ext cx="9144000" cy="5043714"/>
          </a:xfrm>
          <a:prstGeom prst="rect">
            <a:avLst/>
          </a:prstGeom>
        </p:spPr>
      </p:pic>
      <p:sp>
        <p:nvSpPr>
          <p:cNvPr id="4" name="TextBox 3">
            <a:extLst>
              <a:ext uri="{FF2B5EF4-FFF2-40B4-BE49-F238E27FC236}">
                <a16:creationId xmlns:a16="http://schemas.microsoft.com/office/drawing/2014/main" id="{0C17FFDA-1BE0-36E8-AC0D-8F9430C18A1B}"/>
              </a:ext>
            </a:extLst>
          </p:cNvPr>
          <p:cNvSpPr txBox="1"/>
          <p:nvPr/>
        </p:nvSpPr>
        <p:spPr>
          <a:xfrm flipH="1">
            <a:off x="2667001" y="5950857"/>
            <a:ext cx="7421881" cy="707886"/>
          </a:xfrm>
          <a:prstGeom prst="rect">
            <a:avLst/>
          </a:prstGeom>
          <a:noFill/>
        </p:spPr>
        <p:txBody>
          <a:bodyPr wrap="square" rtlCol="0">
            <a:spAutoFit/>
          </a:bodyPr>
          <a:lstStyle/>
          <a:p>
            <a:pPr>
              <a:defRPr/>
            </a:pPr>
            <a:r>
              <a:rPr lang="en-US" sz="2000" kern="0" dirty="0">
                <a:solidFill>
                  <a:srgbClr val="FF0000"/>
                </a:solidFill>
              </a:rPr>
              <a:t>This table is from a submission to a top field journal.  What can be improved?   </a:t>
            </a:r>
          </a:p>
        </p:txBody>
      </p:sp>
    </p:spTree>
    <p:extLst>
      <p:ext uri="{BB962C8B-B14F-4D97-AF65-F5344CB8AC3E}">
        <p14:creationId xmlns:p14="http://schemas.microsoft.com/office/powerpoint/2010/main" val="2445461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EDDDB-B4D1-BDCE-F31C-54F3B1B787E7}"/>
              </a:ext>
            </a:extLst>
          </p:cNvPr>
          <p:cNvPicPr>
            <a:picLocks noChangeAspect="1"/>
          </p:cNvPicPr>
          <p:nvPr/>
        </p:nvPicPr>
        <p:blipFill>
          <a:blip r:embed="rId2"/>
          <a:stretch>
            <a:fillRect/>
          </a:stretch>
        </p:blipFill>
        <p:spPr>
          <a:xfrm>
            <a:off x="1653539" y="1040798"/>
            <a:ext cx="9144000" cy="5043714"/>
          </a:xfrm>
          <a:prstGeom prst="rect">
            <a:avLst/>
          </a:prstGeom>
        </p:spPr>
      </p:pic>
      <p:sp>
        <p:nvSpPr>
          <p:cNvPr id="8" name="TextBox 7">
            <a:extLst>
              <a:ext uri="{FF2B5EF4-FFF2-40B4-BE49-F238E27FC236}">
                <a16:creationId xmlns:a16="http://schemas.microsoft.com/office/drawing/2014/main" id="{46C9D68D-107B-9700-BF5E-D2F8E4C8BA7C}"/>
              </a:ext>
            </a:extLst>
          </p:cNvPr>
          <p:cNvSpPr txBox="1"/>
          <p:nvPr/>
        </p:nvSpPr>
        <p:spPr>
          <a:xfrm flipH="1">
            <a:off x="2514600" y="76201"/>
            <a:ext cx="7421881" cy="646331"/>
          </a:xfrm>
          <a:prstGeom prst="rect">
            <a:avLst/>
          </a:prstGeom>
          <a:noFill/>
        </p:spPr>
        <p:txBody>
          <a:bodyPr wrap="square" rtlCol="0">
            <a:spAutoFit/>
          </a:bodyPr>
          <a:lstStyle/>
          <a:p>
            <a:pPr>
              <a:defRPr/>
            </a:pPr>
            <a:r>
              <a:rPr lang="en-US" kern="0" dirty="0">
                <a:solidFill>
                  <a:srgbClr val="FF0000"/>
                </a:solidFill>
                <a:latin typeface="Arial" pitchFamily="34" charset="0"/>
                <a:cs typeface="Arial" pitchFamily="34" charset="0"/>
              </a:rPr>
              <a:t>The title could be much more informative.  </a:t>
            </a:r>
            <a:r>
              <a:rPr lang="en-US" kern="0" dirty="0">
                <a:solidFill>
                  <a:srgbClr val="FF0000"/>
                </a:solidFill>
              </a:rPr>
              <a:t>Must read </a:t>
            </a:r>
            <a:r>
              <a:rPr lang="en-US" kern="0" dirty="0">
                <a:solidFill>
                  <a:srgbClr val="FF0000"/>
                </a:solidFill>
                <a:latin typeface="Arial" pitchFamily="34" charset="0"/>
                <a:cs typeface="Arial" pitchFamily="34" charset="0"/>
              </a:rPr>
              <a:t>the paper to understand </a:t>
            </a:r>
            <a:r>
              <a:rPr lang="en-US" kern="0" dirty="0" err="1">
                <a:solidFill>
                  <a:srgbClr val="FF0000"/>
                </a:solidFill>
                <a:latin typeface="Arial" pitchFamily="34" charset="0"/>
                <a:cs typeface="Arial" pitchFamily="34" charset="0"/>
              </a:rPr>
              <a:t>wha</a:t>
            </a:r>
            <a:r>
              <a:rPr lang="en-US" kern="0" dirty="0">
                <a:solidFill>
                  <a:srgbClr val="FF0000"/>
                </a:solidFill>
              </a:rPr>
              <a:t>t the authors are doing.</a:t>
            </a:r>
            <a:endParaRPr lang="en-US" kern="0" dirty="0">
              <a:solidFill>
                <a:srgbClr val="FF0000"/>
              </a:solidFill>
              <a:latin typeface="Arial" pitchFamily="34" charset="0"/>
              <a:cs typeface="Arial" pitchFamily="34" charset="0"/>
            </a:endParaRPr>
          </a:p>
        </p:txBody>
      </p:sp>
      <p:cxnSp>
        <p:nvCxnSpPr>
          <p:cNvPr id="5" name="Straight Arrow Connector 4">
            <a:extLst>
              <a:ext uri="{FF2B5EF4-FFF2-40B4-BE49-F238E27FC236}">
                <a16:creationId xmlns:a16="http://schemas.microsoft.com/office/drawing/2014/main" id="{2078019B-D2A7-9A65-FC0E-507B4350D81A}"/>
              </a:ext>
            </a:extLst>
          </p:cNvPr>
          <p:cNvCxnSpPr>
            <a:cxnSpLocks/>
          </p:cNvCxnSpPr>
          <p:nvPr/>
        </p:nvCxnSpPr>
        <p:spPr bwMode="auto">
          <a:xfrm>
            <a:off x="4800600" y="671030"/>
            <a:ext cx="228600" cy="37107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4D73A137-CF6D-CC7D-B5F0-96F4913887CF}"/>
              </a:ext>
            </a:extLst>
          </p:cNvPr>
          <p:cNvSpPr txBox="1"/>
          <p:nvPr/>
        </p:nvSpPr>
        <p:spPr>
          <a:xfrm flipH="1">
            <a:off x="2286001" y="6186971"/>
            <a:ext cx="7421881" cy="369332"/>
          </a:xfrm>
          <a:prstGeom prst="rect">
            <a:avLst/>
          </a:prstGeom>
          <a:noFill/>
        </p:spPr>
        <p:txBody>
          <a:bodyPr wrap="square" rtlCol="0">
            <a:spAutoFit/>
          </a:bodyPr>
          <a:lstStyle/>
          <a:p>
            <a:pPr>
              <a:defRPr/>
            </a:pPr>
            <a:r>
              <a:rPr lang="en-US" kern="0" dirty="0">
                <a:solidFill>
                  <a:srgbClr val="FF0000"/>
                </a:solidFill>
              </a:rPr>
              <a:t>Variable names are directly from Stata program</a:t>
            </a:r>
            <a:endParaRPr lang="en-US" kern="0" dirty="0">
              <a:solidFill>
                <a:srgbClr val="FF0000"/>
              </a:solidFill>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A5B23EE8-DC34-FF67-608B-C68500ABD0A2}"/>
              </a:ext>
            </a:extLst>
          </p:cNvPr>
          <p:cNvCxnSpPr>
            <a:cxnSpLocks/>
          </p:cNvCxnSpPr>
          <p:nvPr/>
        </p:nvCxnSpPr>
        <p:spPr bwMode="auto">
          <a:xfrm flipH="1" flipV="1">
            <a:off x="3352800" y="4572001"/>
            <a:ext cx="457200" cy="161497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03279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EDDDB-B4D1-BDCE-F31C-54F3B1B787E7}"/>
              </a:ext>
            </a:extLst>
          </p:cNvPr>
          <p:cNvPicPr>
            <a:picLocks noChangeAspect="1"/>
          </p:cNvPicPr>
          <p:nvPr/>
        </p:nvPicPr>
        <p:blipFill>
          <a:blip r:embed="rId2"/>
          <a:stretch>
            <a:fillRect/>
          </a:stretch>
        </p:blipFill>
        <p:spPr>
          <a:xfrm>
            <a:off x="1424940" y="1035326"/>
            <a:ext cx="9144000" cy="5043714"/>
          </a:xfrm>
          <a:prstGeom prst="rect">
            <a:avLst/>
          </a:prstGeom>
        </p:spPr>
      </p:pic>
      <p:sp>
        <p:nvSpPr>
          <p:cNvPr id="9" name="TextBox 8">
            <a:extLst>
              <a:ext uri="{FF2B5EF4-FFF2-40B4-BE49-F238E27FC236}">
                <a16:creationId xmlns:a16="http://schemas.microsoft.com/office/drawing/2014/main" id="{4D73A137-CF6D-CC7D-B5F0-96F4913887CF}"/>
              </a:ext>
            </a:extLst>
          </p:cNvPr>
          <p:cNvSpPr txBox="1"/>
          <p:nvPr/>
        </p:nvSpPr>
        <p:spPr>
          <a:xfrm flipH="1">
            <a:off x="2286001" y="6186972"/>
            <a:ext cx="7421881" cy="646331"/>
          </a:xfrm>
          <a:prstGeom prst="rect">
            <a:avLst/>
          </a:prstGeom>
          <a:noFill/>
        </p:spPr>
        <p:txBody>
          <a:bodyPr wrap="square" rtlCol="0">
            <a:spAutoFit/>
          </a:bodyPr>
          <a:lstStyle/>
          <a:p>
            <a:pPr>
              <a:defRPr/>
            </a:pPr>
            <a:r>
              <a:rPr lang="en-US" kern="0" dirty="0">
                <a:solidFill>
                  <a:srgbClr val="FF0000"/>
                </a:solidFill>
              </a:rPr>
              <a:t>What is the treatment?  Use the notes to provide some sense of what is being estimated and how.  </a:t>
            </a:r>
            <a:endParaRPr lang="en-US" kern="0" dirty="0">
              <a:solidFill>
                <a:srgbClr val="FF0000"/>
              </a:solidFill>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A5B23EE8-DC34-FF67-608B-C68500ABD0A2}"/>
              </a:ext>
            </a:extLst>
          </p:cNvPr>
          <p:cNvCxnSpPr>
            <a:cxnSpLocks/>
          </p:cNvCxnSpPr>
          <p:nvPr/>
        </p:nvCxnSpPr>
        <p:spPr bwMode="auto">
          <a:xfrm flipH="1" flipV="1">
            <a:off x="3657600" y="5714743"/>
            <a:ext cx="304800" cy="47222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21AF3979-1754-50BA-5A62-363EECE1A5D4}"/>
              </a:ext>
            </a:extLst>
          </p:cNvPr>
          <p:cNvSpPr txBox="1"/>
          <p:nvPr/>
        </p:nvSpPr>
        <p:spPr>
          <a:xfrm flipH="1">
            <a:off x="2252871" y="85835"/>
            <a:ext cx="7421881" cy="369332"/>
          </a:xfrm>
          <a:prstGeom prst="rect">
            <a:avLst/>
          </a:prstGeom>
          <a:noFill/>
        </p:spPr>
        <p:txBody>
          <a:bodyPr wrap="square" rtlCol="0">
            <a:spAutoFit/>
          </a:bodyPr>
          <a:lstStyle/>
          <a:p>
            <a:pPr>
              <a:defRPr/>
            </a:pPr>
            <a:r>
              <a:rPr lang="en-US" kern="0" dirty="0">
                <a:solidFill>
                  <a:srgbClr val="FF0000"/>
                </a:solidFill>
                <a:latin typeface="Arial" pitchFamily="34" charset="0"/>
                <a:cs typeface="Arial" pitchFamily="34" charset="0"/>
              </a:rPr>
              <a:t>In general, the table is too cluttered.  There is too much going on... </a:t>
            </a:r>
          </a:p>
        </p:txBody>
      </p:sp>
      <p:cxnSp>
        <p:nvCxnSpPr>
          <p:cNvPr id="12" name="Straight Arrow Connector 11">
            <a:extLst>
              <a:ext uri="{FF2B5EF4-FFF2-40B4-BE49-F238E27FC236}">
                <a16:creationId xmlns:a16="http://schemas.microsoft.com/office/drawing/2014/main" id="{FF0254FC-02A6-AB82-C632-90B73575ED2B}"/>
              </a:ext>
            </a:extLst>
          </p:cNvPr>
          <p:cNvCxnSpPr>
            <a:cxnSpLocks/>
          </p:cNvCxnSpPr>
          <p:nvPr/>
        </p:nvCxnSpPr>
        <p:spPr bwMode="auto">
          <a:xfrm flipH="1">
            <a:off x="8229600" y="1143000"/>
            <a:ext cx="762000" cy="190500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9447B1FB-D9B6-9EA8-DEB2-CA92EBF73EA3}"/>
              </a:ext>
            </a:extLst>
          </p:cNvPr>
          <p:cNvSpPr txBox="1"/>
          <p:nvPr/>
        </p:nvSpPr>
        <p:spPr>
          <a:xfrm flipH="1">
            <a:off x="7924801" y="796695"/>
            <a:ext cx="7421881" cy="369332"/>
          </a:xfrm>
          <a:prstGeom prst="rect">
            <a:avLst/>
          </a:prstGeom>
          <a:noFill/>
        </p:spPr>
        <p:txBody>
          <a:bodyPr wrap="square" rtlCol="0">
            <a:spAutoFit/>
          </a:bodyPr>
          <a:lstStyle/>
          <a:p>
            <a:pPr>
              <a:defRPr/>
            </a:pPr>
            <a:r>
              <a:rPr lang="en-US" kern="0" dirty="0">
                <a:solidFill>
                  <a:srgbClr val="FF0000"/>
                </a:solidFill>
              </a:rPr>
              <a:t>Measure in 1000s of $s</a:t>
            </a:r>
          </a:p>
        </p:txBody>
      </p:sp>
    </p:spTree>
    <p:extLst>
      <p:ext uri="{BB962C8B-B14F-4D97-AF65-F5344CB8AC3E}">
        <p14:creationId xmlns:p14="http://schemas.microsoft.com/office/powerpoint/2010/main" val="465363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1" y="1028700"/>
          <a:ext cx="7238999" cy="5137214"/>
        </p:xfrm>
        <a:graphic>
          <a:graphicData uri="http://schemas.openxmlformats.org/drawingml/2006/table">
            <a:tbl>
              <a:tblPr firstRow="1" bandRow="1">
                <a:tableStyleId>{F5AB1C69-6EDB-4FF4-983F-18BD219EF322}</a:tableStyleId>
              </a:tblPr>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3255672">
                  <a:extLst>
                    <a:ext uri="{9D8B030D-6E8A-4147-A177-3AD203B41FA5}">
                      <a16:colId xmlns:a16="http://schemas.microsoft.com/office/drawing/2014/main" val="20002"/>
                    </a:ext>
                  </a:extLst>
                </a:gridCol>
              </a:tblGrid>
              <a:tr h="761999">
                <a:tc gridSpan="3">
                  <a:txBody>
                    <a:bodyPr/>
                    <a:lstStyle/>
                    <a:p>
                      <a:pPr algn="ctr"/>
                      <a:r>
                        <a:rPr lang="en-US" sz="2000" baseline="0" dirty="0">
                          <a:solidFill>
                            <a:srgbClr val="000000"/>
                          </a:solidFill>
                          <a:latin typeface="Times New Roman"/>
                          <a:cs typeface="Times New Roman"/>
                        </a:rPr>
                        <a:t>Table 1. Years of schooling and hourly wages</a:t>
                      </a:r>
                      <a:r>
                        <a:rPr lang="en-US" sz="2400" baseline="0" dirty="0">
                          <a:solidFill>
                            <a:srgbClr val="FF0000"/>
                          </a:solidFill>
                          <a:latin typeface="Times New Roman"/>
                          <a:cs typeface="Times New Roman"/>
                        </a:rPr>
                        <a:t>:</a:t>
                      </a:r>
                      <a:r>
                        <a:rPr lang="en-US" sz="2000" baseline="0" dirty="0">
                          <a:solidFill>
                            <a:srgbClr val="FF0000"/>
                          </a:solidFill>
                          <a:latin typeface="Times New Roman"/>
                          <a:cs typeface="Times New Roman"/>
                        </a:rPr>
                        <a:t> Sample restricted to Danish respondents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lang="en-US" sz="1700" i="0" baseline="0" dirty="0">
                          <a:solidFill>
                            <a:schemeClr val="tx1"/>
                          </a:solidFill>
                          <a:latin typeface="Times New Roman"/>
                          <a:cs typeface="Times New Roman"/>
                        </a:rPr>
                        <a:t>  </a:t>
                      </a:r>
                      <a:endParaRPr lang="en-US" sz="800" i="0" baseline="0" dirty="0">
                        <a:solidFill>
                          <a:schemeClr val="tx1"/>
                        </a:solidFill>
                        <a:latin typeface="Times New Roman"/>
                        <a:cs typeface="Times New Roman"/>
                      </a:endParaRPr>
                    </a:p>
                    <a:p>
                      <a:pPr algn="l"/>
                      <a:r>
                        <a:rPr lang="en-US" sz="1700" i="0" baseline="0" dirty="0">
                          <a:solidFill>
                            <a:schemeClr val="tx1"/>
                          </a:solidFill>
                          <a:latin typeface="Times New Roman"/>
                          <a:cs typeface="Times New Roman"/>
                        </a:rPr>
                        <a:t>              Men</a:t>
                      </a:r>
                      <a:r>
                        <a:rPr lang="en-US" sz="1700" i="0" dirty="0">
                          <a:solidFill>
                            <a:schemeClr val="tx1"/>
                          </a:solidFill>
                          <a:latin typeface="Times New Roman"/>
                          <a:cs typeface="Times New Roman"/>
                        </a:rPr>
                        <a:t>                                          Women </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gridSpan="3">
                  <a:txBody>
                    <a:body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p>
                      <a:r>
                        <a:rPr lang="en-US" sz="1400" i="0" baseline="0" dirty="0">
                          <a:solidFill>
                            <a:schemeClr val="tx1"/>
                          </a:solidFill>
                          <a:latin typeface="Times New Roman"/>
                          <a:cs typeface="Times New Roman"/>
                        </a:rPr>
                        <a:t>Notes: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endParaRPr lang="en-US" sz="1400" i="0" baseline="0" dirty="0">
                        <a:solidFill>
                          <a:schemeClr val="tx1"/>
                        </a:solidFill>
                        <a:latin typeface="Times New Roman"/>
                        <a:cs typeface="Times New Roman"/>
                      </a:endParaRPr>
                    </a:p>
                    <a:p>
                      <a:r>
                        <a:rPr lang="en-US" sz="1400" i="0" baseline="0" dirty="0">
                          <a:solidFill>
                            <a:schemeClr val="tx1"/>
                          </a:solidFill>
                          <a:latin typeface="Times New Roman"/>
                          <a:cs typeface="Times New Roman"/>
                        </a:rPr>
                        <a:t>* Statistically significant at the 10% level; ** at the 5% level; *** at the 1% level.</a:t>
                      </a: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289DBD39-2311-C63B-11AC-AFCE575AE263}"/>
              </a:ext>
            </a:extLst>
          </p:cNvPr>
          <p:cNvSpPr txBox="1"/>
          <p:nvPr/>
        </p:nvSpPr>
        <p:spPr>
          <a:xfrm flipH="1">
            <a:off x="2286001" y="312484"/>
            <a:ext cx="7421881" cy="369332"/>
          </a:xfrm>
          <a:prstGeom prst="rect">
            <a:avLst/>
          </a:prstGeom>
          <a:noFill/>
        </p:spPr>
        <p:txBody>
          <a:bodyPr wrap="square" rtlCol="0">
            <a:spAutoFit/>
          </a:bodyPr>
          <a:lstStyle/>
          <a:p>
            <a:pPr>
              <a:defRPr/>
            </a:pPr>
            <a:r>
              <a:rPr lang="en-US" kern="0" dirty="0">
                <a:solidFill>
                  <a:srgbClr val="FF0000"/>
                </a:solidFill>
              </a:rPr>
              <a:t>Period here instead of colon</a:t>
            </a:r>
          </a:p>
        </p:txBody>
      </p:sp>
      <p:cxnSp>
        <p:nvCxnSpPr>
          <p:cNvPr id="6" name="Straight Arrow Connector 5">
            <a:extLst>
              <a:ext uri="{FF2B5EF4-FFF2-40B4-BE49-F238E27FC236}">
                <a16:creationId xmlns:a16="http://schemas.microsoft.com/office/drawing/2014/main" id="{AC7F5F80-44CD-C850-366A-F1A2E5187889}"/>
              </a:ext>
            </a:extLst>
          </p:cNvPr>
          <p:cNvCxnSpPr>
            <a:cxnSpLocks/>
          </p:cNvCxnSpPr>
          <p:nvPr/>
        </p:nvCxnSpPr>
        <p:spPr bwMode="auto">
          <a:xfrm flipH="1">
            <a:off x="3276600" y="692086"/>
            <a:ext cx="152400" cy="45091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542F633B-EFBE-4828-B603-5790D1050B3D}"/>
              </a:ext>
            </a:extLst>
          </p:cNvPr>
          <p:cNvSpPr txBox="1"/>
          <p:nvPr/>
        </p:nvSpPr>
        <p:spPr>
          <a:xfrm flipH="1">
            <a:off x="7117082" y="6115734"/>
            <a:ext cx="3064886" cy="369332"/>
          </a:xfrm>
          <a:prstGeom prst="rect">
            <a:avLst/>
          </a:prstGeom>
          <a:noFill/>
        </p:spPr>
        <p:txBody>
          <a:bodyPr wrap="square" rtlCol="0">
            <a:spAutoFit/>
          </a:bodyPr>
          <a:lstStyle/>
          <a:p>
            <a:pPr>
              <a:defRPr/>
            </a:pPr>
            <a:r>
              <a:rPr lang="en-US" kern="0" dirty="0">
                <a:solidFill>
                  <a:srgbClr val="FF0000"/>
                </a:solidFill>
              </a:rPr>
              <a:t>Now you can use a colon here</a:t>
            </a:r>
          </a:p>
        </p:txBody>
      </p:sp>
      <p:cxnSp>
        <p:nvCxnSpPr>
          <p:cNvPr id="8" name="Straight Arrow Connector 7">
            <a:extLst>
              <a:ext uri="{FF2B5EF4-FFF2-40B4-BE49-F238E27FC236}">
                <a16:creationId xmlns:a16="http://schemas.microsoft.com/office/drawing/2014/main" id="{390DD787-0307-A454-E6BB-02150726070F}"/>
              </a:ext>
            </a:extLst>
          </p:cNvPr>
          <p:cNvCxnSpPr>
            <a:cxnSpLocks/>
          </p:cNvCxnSpPr>
          <p:nvPr/>
        </p:nvCxnSpPr>
        <p:spPr bwMode="auto">
          <a:xfrm flipH="1" flipV="1">
            <a:off x="7391400" y="1447800"/>
            <a:ext cx="762000" cy="457200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15619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1" y="1066802"/>
          <a:ext cx="7238999" cy="5807773"/>
        </p:xfrm>
        <a:graphic>
          <a:graphicData uri="http://schemas.openxmlformats.org/drawingml/2006/table">
            <a:tbl>
              <a:tblPr firstRow="1" bandRow="1">
                <a:tableStyleId>{F5AB1C69-6EDB-4FF4-983F-18BD219EF322}</a:tableStyleId>
              </a:tblPr>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3255672">
                  <a:extLst>
                    <a:ext uri="{9D8B030D-6E8A-4147-A177-3AD203B41FA5}">
                      <a16:colId xmlns:a16="http://schemas.microsoft.com/office/drawing/2014/main" val="20002"/>
                    </a:ext>
                  </a:extLst>
                </a:gridCol>
              </a:tblGrid>
              <a:tr h="761999">
                <a:tc gridSpan="3">
                  <a:txBody>
                    <a:bodyPr/>
                    <a:lstStyle/>
                    <a:p>
                      <a:pPr algn="ctr"/>
                      <a:r>
                        <a:rPr lang="en-US" sz="2000" baseline="0" dirty="0">
                          <a:solidFill>
                            <a:srgbClr val="000000"/>
                          </a:solidFill>
                          <a:latin typeface="Times New Roman"/>
                          <a:cs typeface="Times New Roman"/>
                        </a:rPr>
                        <a:t>Table 1. Estimates of the relationship between years of schooling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Men</a:t>
                      </a:r>
                      <a:r>
                        <a:rPr lang="en-US" sz="1700" i="0" dirty="0">
                          <a:solidFill>
                            <a:schemeClr val="tx1"/>
                          </a:solidFill>
                          <a:latin typeface="Times New Roman"/>
                          <a:cs typeface="Times New Roman"/>
                        </a:rPr>
                        <a:t>                                          Women</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a:cs typeface="Times New Roman"/>
                        </a:rPr>
                        <a:t>* Statistically significant at the 10% level; ** at the 5% level; *** at the 1%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cs typeface="Times New Roman"/>
                      </a:endParaRPr>
                    </a:p>
                    <a:p>
                      <a:endParaRPr lang="en-US" sz="1400" i="0" baseline="0" dirty="0">
                        <a:solidFill>
                          <a:schemeClr val="tx1"/>
                        </a:solidFill>
                        <a:latin typeface="Times New Roman"/>
                        <a:cs typeface="Times New Roman"/>
                      </a:endParaRPr>
                    </a:p>
                    <a:p>
                      <a:endParaRPr lang="en-US" sz="1400" i="0" baseline="0" dirty="0">
                        <a:solidFill>
                          <a:schemeClr val="tx1"/>
                        </a:solidFill>
                        <a:latin typeface="Times New Roman"/>
                        <a:cs typeface="Times New Roman"/>
                      </a:endParaRP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6" name="Straight Arrow Connector 5"/>
          <p:cNvCxnSpPr>
            <a:cxnSpLocks/>
          </p:cNvCxnSpPr>
          <p:nvPr/>
        </p:nvCxnSpPr>
        <p:spPr bwMode="auto">
          <a:xfrm>
            <a:off x="3810000" y="914400"/>
            <a:ext cx="914400" cy="182880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flipH="1">
            <a:off x="2286001" y="5904894"/>
            <a:ext cx="7421881" cy="646331"/>
          </a:xfrm>
          <a:prstGeom prst="rect">
            <a:avLst/>
          </a:prstGeom>
          <a:noFill/>
        </p:spPr>
        <p:txBody>
          <a:bodyPr wrap="square" rtlCol="0">
            <a:spAutoFit/>
          </a:bodyPr>
          <a:lstStyle/>
          <a:p>
            <a:pPr>
              <a:defRPr/>
            </a:pPr>
            <a:r>
              <a:rPr lang="en-US" kern="0" dirty="0">
                <a:solidFill>
                  <a:srgbClr val="FF0000"/>
                </a:solidFill>
              </a:rPr>
              <a:t>Always tell readers if you’re reporting t-statistics or SEs under the estimated coefficients</a:t>
            </a:r>
          </a:p>
        </p:txBody>
      </p:sp>
      <p:cxnSp>
        <p:nvCxnSpPr>
          <p:cNvPr id="15" name="Straight Arrow Connector 14"/>
          <p:cNvCxnSpPr>
            <a:cxnSpLocks/>
          </p:cNvCxnSpPr>
          <p:nvPr/>
        </p:nvCxnSpPr>
        <p:spPr bwMode="auto">
          <a:xfrm flipH="1" flipV="1">
            <a:off x="5410200" y="5257801"/>
            <a:ext cx="152400" cy="68498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flipH="1">
            <a:off x="2103119" y="143472"/>
            <a:ext cx="7421881" cy="646331"/>
          </a:xfrm>
          <a:prstGeom prst="rect">
            <a:avLst/>
          </a:prstGeom>
          <a:noFill/>
        </p:spPr>
        <p:txBody>
          <a:bodyPr wrap="square" rtlCol="0">
            <a:spAutoFit/>
          </a:bodyPr>
          <a:lstStyle/>
          <a:p>
            <a:pPr>
              <a:defRPr/>
            </a:pPr>
            <a:r>
              <a:rPr lang="en-US" kern="0" dirty="0">
                <a:solidFill>
                  <a:srgbClr val="FF0000"/>
                </a:solidFill>
              </a:rPr>
              <a:t>Don’t report too many digits past the decimal point—it gives the impression that your estimates are precise to the n</a:t>
            </a:r>
            <a:r>
              <a:rPr lang="en-US" kern="0" baseline="30000" dirty="0">
                <a:solidFill>
                  <a:srgbClr val="FF0000"/>
                </a:solidFill>
              </a:rPr>
              <a:t>th</a:t>
            </a:r>
            <a:r>
              <a:rPr lang="en-US" kern="0" dirty="0">
                <a:solidFill>
                  <a:srgbClr val="FF0000"/>
                </a:solidFill>
              </a:rPr>
              <a:t> digit past the decimal point</a:t>
            </a:r>
          </a:p>
        </p:txBody>
      </p:sp>
    </p:spTree>
    <p:extLst>
      <p:ext uri="{BB962C8B-B14F-4D97-AF65-F5344CB8AC3E}">
        <p14:creationId xmlns:p14="http://schemas.microsoft.com/office/powerpoint/2010/main" val="3956059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828801" y="1066802"/>
          <a:ext cx="7696199" cy="5960173"/>
        </p:xfrm>
        <a:graphic>
          <a:graphicData uri="http://schemas.openxmlformats.org/drawingml/2006/table">
            <a:tbl>
              <a:tblPr firstRow="1" bandRow="1">
                <a:tableStyleId>{F5AB1C69-6EDB-4FF4-983F-18BD219EF322}</a:tableStyleId>
              </a:tblPr>
              <a:tblGrid>
                <a:gridCol w="2025316">
                  <a:extLst>
                    <a:ext uri="{9D8B030D-6E8A-4147-A177-3AD203B41FA5}">
                      <a16:colId xmlns:a16="http://schemas.microsoft.com/office/drawing/2014/main" val="20000"/>
                    </a:ext>
                  </a:extLst>
                </a:gridCol>
                <a:gridCol w="2209590">
                  <a:extLst>
                    <a:ext uri="{9D8B030D-6E8A-4147-A177-3AD203B41FA5}">
                      <a16:colId xmlns:a16="http://schemas.microsoft.com/office/drawing/2014/main" val="20001"/>
                    </a:ext>
                  </a:extLst>
                </a:gridCol>
                <a:gridCol w="3461293">
                  <a:extLst>
                    <a:ext uri="{9D8B030D-6E8A-4147-A177-3AD203B41FA5}">
                      <a16:colId xmlns:a16="http://schemas.microsoft.com/office/drawing/2014/main" val="20002"/>
                    </a:ext>
                  </a:extLst>
                </a:gridCol>
              </a:tblGrid>
              <a:tr h="761999">
                <a:tc gridSpan="3">
                  <a:txBody>
                    <a:bodyPr/>
                    <a:lstStyle/>
                    <a:p>
                      <a:pPr algn="ctr"/>
                      <a:r>
                        <a:rPr lang="en-US" sz="2000" baseline="0" dirty="0">
                          <a:solidFill>
                            <a:srgbClr val="000000"/>
                          </a:solidFill>
                          <a:latin typeface="Times New Roman"/>
                          <a:cs typeface="Times New Roman"/>
                        </a:rPr>
                        <a:t>Table 1. Estimates of the relationship between years of schooling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lang="en-US" sz="1700" i="0" baseline="0" dirty="0">
                          <a:solidFill>
                            <a:schemeClr val="tx1"/>
                          </a:solidFill>
                          <a:latin typeface="Times New Roman"/>
                          <a:cs typeface="Times New Roman"/>
                        </a:rPr>
                        <a:t>              Males</a:t>
                      </a:r>
                      <a:r>
                        <a:rPr lang="en-US" sz="1700" i="0" dirty="0">
                          <a:solidFill>
                            <a:schemeClr val="tx1"/>
                          </a:solidFill>
                          <a:latin typeface="Times New Roman"/>
                          <a:cs typeface="Times New Roman"/>
                        </a:rPr>
                        <a:t>                                      </a:t>
                      </a:r>
                      <a:r>
                        <a:rPr lang="en-US" sz="1700" i="0" dirty="0" err="1">
                          <a:solidFill>
                            <a:schemeClr val="tx1"/>
                          </a:solidFill>
                          <a:latin typeface="Times New Roman"/>
                          <a:cs typeface="Times New Roman"/>
                        </a:rPr>
                        <a:t>Females</a:t>
                      </a:r>
                      <a:r>
                        <a:rPr lang="en-US" sz="1700" i="0" baseline="30000" dirty="0" err="1">
                          <a:solidFill>
                            <a:schemeClr val="tx1"/>
                          </a:solidFill>
                          <a:latin typeface="Times New Roman"/>
                          <a:cs typeface="Times New Roman"/>
                        </a:rPr>
                        <a:t>a</a:t>
                      </a:r>
                      <a:r>
                        <a:rPr lang="en-US" sz="1700" i="0" dirty="0">
                          <a:solidFill>
                            <a:schemeClr val="tx1"/>
                          </a:solidFill>
                          <a:latin typeface="Times New Roman"/>
                          <a:cs typeface="Times New Roman"/>
                        </a:rPr>
                        <a:t> </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9456">
                <a:tc gridSpan="3">
                  <a:txBody>
                    <a:bodyPr/>
                    <a:lstStyle/>
                    <a:p>
                      <a:endParaRPr lang="en-US" sz="1700" i="0" dirty="0">
                        <a:solidFill>
                          <a:schemeClr val="tx1"/>
                        </a:solidFill>
                        <a:latin typeface="Times New Roman"/>
                        <a:cs typeface="Times New Roman"/>
                      </a:endParaRPr>
                    </a:p>
                    <a:p>
                      <a:r>
                        <a:rPr lang="en-US" sz="1700" i="0" dirty="0">
                          <a:solidFill>
                            <a:schemeClr val="tx1"/>
                          </a:solidFill>
                          <a:latin typeface="Times New Roman"/>
                          <a:cs typeface="Times New Roman"/>
                        </a:rPr>
                        <a:t>State Fixed Effects                           Yes                                               </a:t>
                      </a:r>
                      <a:r>
                        <a:rPr lang="en-US" sz="1700" i="0" dirty="0" err="1">
                          <a:solidFill>
                            <a:schemeClr val="tx1"/>
                          </a:solidFill>
                          <a:latin typeface="Times New Roman"/>
                          <a:cs typeface="Times New Roman"/>
                        </a:rPr>
                        <a:t>Yes</a:t>
                      </a:r>
                      <a:endParaRPr lang="en-US" sz="1700" i="0" dirty="0">
                        <a:solidFill>
                          <a:schemeClr val="tx1"/>
                        </a:solidFill>
                        <a:latin typeface="Times New Roman"/>
                        <a:cs typeface="Times New Roman"/>
                      </a:endParaRPr>
                    </a:p>
                    <a:p>
                      <a:r>
                        <a:rPr lang="en-US" sz="1700" i="0" dirty="0">
                          <a:solidFill>
                            <a:schemeClr val="tx1"/>
                          </a:solidFill>
                          <a:latin typeface="Times New Roman"/>
                          <a:cs typeface="Times New Roman"/>
                        </a:rPr>
                        <a:t>State-Specific</a:t>
                      </a:r>
                      <a:r>
                        <a:rPr lang="en-US" sz="1700" i="0" baseline="0" dirty="0">
                          <a:solidFill>
                            <a:schemeClr val="tx1"/>
                          </a:solidFill>
                          <a:latin typeface="Times New Roman"/>
                          <a:cs typeface="Times New Roman"/>
                        </a:rPr>
                        <a:t> Trends                       Yes                                               </a:t>
                      </a:r>
                      <a:r>
                        <a:rPr lang="en-US" sz="1700" i="0" baseline="0" dirty="0" err="1">
                          <a:solidFill>
                            <a:schemeClr val="tx1"/>
                          </a:solidFill>
                          <a:latin typeface="Times New Roman"/>
                          <a:cs typeface="Times New Roman"/>
                        </a:rPr>
                        <a:t>Yes</a:t>
                      </a:r>
                      <a:endParaRPr lang="en-US" sz="17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p>
                      <a:r>
                        <a:rPr lang="en-US" sz="1400" i="0" baseline="0" dirty="0">
                          <a:solidFill>
                            <a:schemeClr val="tx1"/>
                          </a:solidFill>
                          <a:latin typeface="Times New Roman"/>
                          <a:cs typeface="Times New Roman"/>
                        </a:rPr>
                        <a:t>Notes: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endParaRPr lang="en-US" sz="1400" i="0" baseline="0" dirty="0">
                        <a:solidFill>
                          <a:schemeClr val="tx1"/>
                        </a:solidFill>
                        <a:latin typeface="Times New Roman"/>
                        <a:cs typeface="Times New Roman"/>
                      </a:endParaRPr>
                    </a:p>
                    <a:p>
                      <a:r>
                        <a:rPr lang="en-US" sz="1400" i="0" baseline="0" dirty="0">
                          <a:solidFill>
                            <a:schemeClr val="tx1"/>
                          </a:solidFill>
                          <a:latin typeface="Times New Roman"/>
                          <a:cs typeface="Times New Roman"/>
                        </a:rPr>
                        <a:t>* Statistically significant at the 10% level; ** at the 5% level; *** at the 1% level.</a:t>
                      </a:r>
                    </a:p>
                    <a:p>
                      <a:endParaRPr lang="en-US" sz="1400" i="0" baseline="0" dirty="0">
                        <a:solidFill>
                          <a:schemeClr val="tx1"/>
                        </a:solidFill>
                        <a:latin typeface="Times New Roman"/>
                        <a:cs typeface="Times New Roman"/>
                      </a:endParaRPr>
                    </a:p>
                    <a:p>
                      <a:r>
                        <a:rPr lang="en-US" sz="1400" i="0" baseline="30000" dirty="0">
                          <a:solidFill>
                            <a:schemeClr val="tx1"/>
                          </a:solidFill>
                          <a:latin typeface="Times New Roman"/>
                          <a:cs typeface="Times New Roman"/>
                        </a:rPr>
                        <a:t>a </a:t>
                      </a:r>
                      <a:r>
                        <a:rPr lang="en-US" sz="1400" i="0" baseline="0" dirty="0">
                          <a:solidFill>
                            <a:schemeClr val="tx1"/>
                          </a:solidFill>
                          <a:latin typeface="Times New Roman"/>
                          <a:cs typeface="Times New Roman"/>
                        </a:rPr>
                        <a:t>Female respondents under the age of 30 were excluded from the analysis. </a:t>
                      </a: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p:cNvSpPr txBox="1"/>
          <p:nvPr/>
        </p:nvSpPr>
        <p:spPr>
          <a:xfrm flipH="1">
            <a:off x="8115298" y="5709040"/>
            <a:ext cx="2628902" cy="1077218"/>
          </a:xfrm>
          <a:prstGeom prst="rect">
            <a:avLst/>
          </a:prstGeom>
          <a:noFill/>
        </p:spPr>
        <p:txBody>
          <a:bodyPr wrap="square" rtlCol="0">
            <a:spAutoFit/>
          </a:bodyPr>
          <a:lstStyle/>
          <a:p>
            <a:pPr>
              <a:defRPr/>
            </a:pPr>
            <a:r>
              <a:rPr lang="en-US" sz="1600" kern="0" dirty="0">
                <a:solidFill>
                  <a:srgbClr val="FF0000"/>
                </a:solidFill>
              </a:rPr>
              <a:t>You can provide additional information in the notes to the tables or under the estimates. </a:t>
            </a:r>
          </a:p>
        </p:txBody>
      </p:sp>
      <p:cxnSp>
        <p:nvCxnSpPr>
          <p:cNvPr id="15" name="Straight Arrow Connector 14"/>
          <p:cNvCxnSpPr/>
          <p:nvPr/>
        </p:nvCxnSpPr>
        <p:spPr bwMode="auto">
          <a:xfrm flipH="1" flipV="1">
            <a:off x="8106672" y="2091043"/>
            <a:ext cx="685800" cy="358139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flipH="1">
            <a:off x="2252959" y="216306"/>
            <a:ext cx="7421881" cy="646331"/>
          </a:xfrm>
          <a:prstGeom prst="rect">
            <a:avLst/>
          </a:prstGeom>
          <a:noFill/>
        </p:spPr>
        <p:txBody>
          <a:bodyPr wrap="square" rtlCol="0">
            <a:spAutoFit/>
          </a:bodyPr>
          <a:lstStyle/>
          <a:p>
            <a:pPr>
              <a:defRPr/>
            </a:pPr>
            <a:r>
              <a:rPr lang="en-US" kern="0" dirty="0">
                <a:solidFill>
                  <a:srgbClr val="FF0000"/>
                </a:solidFill>
              </a:rPr>
              <a:t>Keep the table uncluttered.  Don’t report the estimated coefficients of the controls.  </a:t>
            </a:r>
          </a:p>
        </p:txBody>
      </p:sp>
      <p:cxnSp>
        <p:nvCxnSpPr>
          <p:cNvPr id="11" name="Straight Arrow Connector 10"/>
          <p:cNvCxnSpPr/>
          <p:nvPr/>
        </p:nvCxnSpPr>
        <p:spPr bwMode="auto">
          <a:xfrm flipH="1">
            <a:off x="7391400" y="6253108"/>
            <a:ext cx="723898" cy="14769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H="1" flipV="1">
            <a:off x="5410201" y="4267200"/>
            <a:ext cx="2735651" cy="147470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3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6CF5670-183B-9704-5139-9F434513A2B7}"/>
              </a:ext>
            </a:extLst>
          </p:cNvPr>
          <p:cNvSpPr txBox="1">
            <a:spLocks/>
          </p:cNvSpPr>
          <p:nvPr/>
        </p:nvSpPr>
        <p:spPr>
          <a:xfrm>
            <a:off x="1752600" y="342900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endParaRPr lang="en-US" sz="2400" dirty="0">
              <a:solidFill>
                <a:srgbClr val="202020"/>
              </a:solidFill>
              <a:latin typeface="Helvetica" panose="020B0604020202020204" pitchFamily="34" charset="0"/>
            </a:endParaRPr>
          </a:p>
          <a:p>
            <a:pPr marL="0" indent="0">
              <a:buNone/>
              <a:defRPr/>
            </a:pPr>
            <a:r>
              <a:rPr lang="en-US" sz="2400" dirty="0">
                <a:solidFill>
                  <a:srgbClr val="202020"/>
                </a:solidFill>
                <a:latin typeface="Palatino Linotype" panose="02040502050505030304" pitchFamily="18" charset="0"/>
              </a:rPr>
              <a:t>The current study, therefore, hypothesized that; </a:t>
            </a:r>
            <a:r>
              <a:rPr lang="en-US" sz="2400" i="1" dirty="0">
                <a:solidFill>
                  <a:srgbClr val="202020"/>
                </a:solidFill>
                <a:latin typeface="Palatino Linotype" panose="02040502050505030304" pitchFamily="18" charset="0"/>
              </a:rPr>
              <a:t>H1</a:t>
            </a:r>
            <a:r>
              <a:rPr lang="en-US" sz="2400" dirty="0">
                <a:solidFill>
                  <a:srgbClr val="202020"/>
                </a:solidFill>
                <a:latin typeface="Palatino Linotype" panose="02040502050505030304" pitchFamily="18" charset="0"/>
              </a:rPr>
              <a:t>: </a:t>
            </a:r>
            <a:r>
              <a:rPr lang="en-US" sz="2400" i="1" dirty="0">
                <a:solidFill>
                  <a:srgbClr val="202020"/>
                </a:solidFill>
                <a:latin typeface="Palatino Linotype" panose="02040502050505030304" pitchFamily="18" charset="0"/>
              </a:rPr>
              <a:t>Media attention has a significant influence on COVID-19</a:t>
            </a:r>
            <a:r>
              <a:rPr lang="en-US" sz="2400" dirty="0">
                <a:solidFill>
                  <a:srgbClr val="202020"/>
                </a:solidFill>
                <a:latin typeface="Palatino Linotype" panose="02040502050505030304" pitchFamily="18" charset="0"/>
              </a:rPr>
              <a:t> vaccine hesitancy. </a:t>
            </a:r>
            <a:r>
              <a:rPr lang="en-US" sz="2400" i="1" dirty="0">
                <a:solidFill>
                  <a:srgbClr val="202020"/>
                </a:solidFill>
                <a:latin typeface="Palatino Linotype" panose="02040502050505030304" pitchFamily="18" charset="0"/>
              </a:rPr>
              <a:t>H2</a:t>
            </a:r>
            <a:r>
              <a:rPr lang="en-US" sz="2400" dirty="0">
                <a:solidFill>
                  <a:srgbClr val="202020"/>
                </a:solidFill>
                <a:latin typeface="Palatino Linotype" panose="02040502050505030304" pitchFamily="18" charset="0"/>
              </a:rPr>
              <a:t>: </a:t>
            </a:r>
            <a:r>
              <a:rPr lang="en-US" sz="2400" i="1" dirty="0">
                <a:solidFill>
                  <a:srgbClr val="202020"/>
                </a:solidFill>
                <a:latin typeface="Palatino Linotype" panose="02040502050505030304" pitchFamily="18" charset="0"/>
              </a:rPr>
              <a:t>Media attention significantly influences fear of COVID-19 positively</a:t>
            </a:r>
            <a:r>
              <a:rPr lang="en-US" sz="2400" dirty="0">
                <a:solidFill>
                  <a:srgbClr val="202020"/>
                </a:solidFill>
                <a:latin typeface="Palatino Linotype" panose="02040502050505030304" pitchFamily="18" charset="0"/>
              </a:rPr>
              <a:t>.</a:t>
            </a:r>
            <a:endParaRPr lang="en-US" sz="2400" dirty="0">
              <a:solidFill>
                <a:sysClr val="windowText" lastClr="000000"/>
              </a:solidFill>
              <a:latin typeface="Palatino Linotype" panose="02040502050505030304" pitchFamily="18" charset="0"/>
            </a:endParaRPr>
          </a:p>
        </p:txBody>
      </p:sp>
      <p:sp>
        <p:nvSpPr>
          <p:cNvPr id="5" name="TextBox 4">
            <a:extLst>
              <a:ext uri="{FF2B5EF4-FFF2-40B4-BE49-F238E27FC236}">
                <a16:creationId xmlns:a16="http://schemas.microsoft.com/office/drawing/2014/main" id="{02DB0666-9FBC-4C42-15D4-9538271D7AF7}"/>
              </a:ext>
            </a:extLst>
          </p:cNvPr>
          <p:cNvSpPr txBox="1"/>
          <p:nvPr/>
        </p:nvSpPr>
        <p:spPr>
          <a:xfrm>
            <a:off x="1828801" y="1123321"/>
            <a:ext cx="8308571" cy="1323439"/>
          </a:xfrm>
          <a:prstGeom prst="rect">
            <a:avLst/>
          </a:prstGeom>
          <a:noFill/>
        </p:spPr>
        <p:txBody>
          <a:bodyPr wrap="square" rtlCol="0">
            <a:spAutoFit/>
          </a:bodyPr>
          <a:lstStyle/>
          <a:p>
            <a:pPr>
              <a:defRPr/>
            </a:pPr>
            <a:r>
              <a:rPr lang="en-US" sz="2000" kern="0" dirty="0">
                <a:solidFill>
                  <a:srgbClr val="FF0000"/>
                </a:solidFill>
              </a:rPr>
              <a:t>I see manuscripts submitted to the </a:t>
            </a:r>
            <a:r>
              <a:rPr lang="en-US" sz="2000" i="1" kern="0" dirty="0">
                <a:solidFill>
                  <a:srgbClr val="FF0000"/>
                </a:solidFill>
              </a:rPr>
              <a:t>Journal of Policy Analysis and Management </a:t>
            </a:r>
            <a:r>
              <a:rPr lang="en-US" sz="2000" kern="0" dirty="0">
                <a:solidFill>
                  <a:srgbClr val="FF0000"/>
                </a:solidFill>
              </a:rPr>
              <a:t>(JPAM) with this type of phrasing all the time.  I imagine that some policy journals publish papers that use this type of phrasing, but JPAM, as a general rule, does not. </a:t>
            </a:r>
          </a:p>
        </p:txBody>
      </p:sp>
      <p:sp>
        <p:nvSpPr>
          <p:cNvPr id="6" name="Oval 5">
            <a:extLst>
              <a:ext uri="{FF2B5EF4-FFF2-40B4-BE49-F238E27FC236}">
                <a16:creationId xmlns:a16="http://schemas.microsoft.com/office/drawing/2014/main" id="{C58540AE-D9EE-961C-93A0-4D74AFAE32B3}"/>
              </a:ext>
            </a:extLst>
          </p:cNvPr>
          <p:cNvSpPr/>
          <p:nvPr/>
        </p:nvSpPr>
        <p:spPr>
          <a:xfrm>
            <a:off x="1641764" y="3810001"/>
            <a:ext cx="6740236" cy="508493"/>
          </a:xfrm>
          <a:prstGeom prst="ellipse">
            <a:avLst/>
          </a:prstGeom>
          <a:noFill/>
          <a:ln w="317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US" kern="0">
              <a:solidFill>
                <a:prstClr val="white"/>
              </a:solidFill>
              <a:latin typeface="Calibri"/>
            </a:endParaRPr>
          </a:p>
        </p:txBody>
      </p:sp>
      <p:sp>
        <p:nvSpPr>
          <p:cNvPr id="7" name="TextBox 6">
            <a:extLst>
              <a:ext uri="{FF2B5EF4-FFF2-40B4-BE49-F238E27FC236}">
                <a16:creationId xmlns:a16="http://schemas.microsoft.com/office/drawing/2014/main" id="{E034CCAD-F948-49AD-552A-F0BBA618ACF4}"/>
              </a:ext>
            </a:extLst>
          </p:cNvPr>
          <p:cNvSpPr txBox="1"/>
          <p:nvPr/>
        </p:nvSpPr>
        <p:spPr>
          <a:xfrm>
            <a:off x="2590801" y="2929467"/>
            <a:ext cx="8308571" cy="400110"/>
          </a:xfrm>
          <a:prstGeom prst="rect">
            <a:avLst/>
          </a:prstGeom>
          <a:noFill/>
        </p:spPr>
        <p:txBody>
          <a:bodyPr wrap="square" rtlCol="0">
            <a:spAutoFit/>
          </a:bodyPr>
          <a:lstStyle/>
          <a:p>
            <a:pPr>
              <a:defRPr/>
            </a:pPr>
            <a:r>
              <a:rPr lang="en-US" sz="2000" kern="0" dirty="0">
                <a:solidFill>
                  <a:srgbClr val="FF0000"/>
                </a:solidFill>
              </a:rPr>
              <a:t>Written in third person</a:t>
            </a:r>
          </a:p>
        </p:txBody>
      </p:sp>
      <p:cxnSp>
        <p:nvCxnSpPr>
          <p:cNvPr id="10" name="Straight Arrow Connector 9">
            <a:extLst>
              <a:ext uri="{FF2B5EF4-FFF2-40B4-BE49-F238E27FC236}">
                <a16:creationId xmlns:a16="http://schemas.microsoft.com/office/drawing/2014/main" id="{10C36052-7D3C-1F7E-27D5-719CF30ACA6A}"/>
              </a:ext>
            </a:extLst>
          </p:cNvPr>
          <p:cNvCxnSpPr>
            <a:cxnSpLocks/>
          </p:cNvCxnSpPr>
          <p:nvPr/>
        </p:nvCxnSpPr>
        <p:spPr>
          <a:xfrm>
            <a:off x="3505201" y="3307592"/>
            <a:ext cx="126769" cy="421310"/>
          </a:xfrm>
          <a:prstGeom prst="straightConnector1">
            <a:avLst/>
          </a:prstGeom>
          <a:noFill/>
          <a:ln w="25400" cap="flat" cmpd="sng" algn="ctr">
            <a:solidFill>
              <a:srgbClr val="FF0000"/>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067984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1" y="1066802"/>
          <a:ext cx="7238999" cy="5015293"/>
        </p:xfrm>
        <a:graphic>
          <a:graphicData uri="http://schemas.openxmlformats.org/drawingml/2006/table">
            <a:tbl>
              <a:tblPr firstRow="1" bandRow="1">
                <a:tableStyleId>{F5AB1C69-6EDB-4FF4-983F-18BD219EF322}</a:tableStyleId>
              </a:tblPr>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1588133">
                  <a:extLst>
                    <a:ext uri="{9D8B030D-6E8A-4147-A177-3AD203B41FA5}">
                      <a16:colId xmlns:a16="http://schemas.microsoft.com/office/drawing/2014/main" val="20002"/>
                    </a:ext>
                  </a:extLst>
                </a:gridCol>
                <a:gridCol w="1667539">
                  <a:extLst>
                    <a:ext uri="{9D8B030D-6E8A-4147-A177-3AD203B41FA5}">
                      <a16:colId xmlns:a16="http://schemas.microsoft.com/office/drawing/2014/main" val="20003"/>
                    </a:ext>
                  </a:extLst>
                </a:gridCol>
              </a:tblGrid>
              <a:tr h="761999">
                <a:tc gridSpan="4">
                  <a:txBody>
                    <a:bodyPr/>
                    <a:lstStyle/>
                    <a:p>
                      <a:pPr algn="ctr"/>
                      <a:r>
                        <a:rPr lang="en-US" sz="2000" baseline="0" dirty="0">
                          <a:solidFill>
                            <a:srgbClr val="000000"/>
                          </a:solidFill>
                          <a:latin typeface="Times New Roman"/>
                          <a:cs typeface="Times New Roman"/>
                        </a:rPr>
                        <a:t>Table 1. Estimates of the relationship between years of schooling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29456">
                <a:tc>
                  <a:txBody>
                    <a:body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a:r>
                        <a:rPr lang="en-US" sz="1700" i="0" baseline="0" dirty="0">
                          <a:solidFill>
                            <a:schemeClr val="tx1"/>
                          </a:solidFill>
                          <a:latin typeface="Times New Roman"/>
                          <a:cs typeface="Times New Roman"/>
                        </a:rPr>
                        <a:t>              Males</a:t>
                      </a:r>
                      <a:r>
                        <a:rPr lang="en-US" sz="1700" i="0" dirty="0">
                          <a:solidFill>
                            <a:schemeClr val="tx1"/>
                          </a:solidFill>
                          <a:latin typeface="Times New Roman"/>
                          <a:cs typeface="Times New Roman"/>
                        </a:rPr>
                        <a:t>                                      Females </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9456">
                <a:tc>
                  <a:txBody>
                    <a:bodyPr/>
                    <a:lstStyle/>
                    <a:p>
                      <a:endParaRPr lang="en-US" sz="17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4">
                  <a:txBody>
                    <a:bodyPr/>
                    <a:lstStyle/>
                    <a:p>
                      <a:r>
                        <a:rPr lang="en-US" sz="1400" i="0" baseline="0" dirty="0">
                          <a:solidFill>
                            <a:schemeClr val="tx1"/>
                          </a:solidFill>
                          <a:latin typeface="Times New Roman"/>
                          <a:cs typeface="Times New Roman"/>
                        </a:rPr>
                        <a:t>Notes: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endParaRPr lang="en-US" sz="1400" i="0" baseline="0" dirty="0">
                        <a:solidFill>
                          <a:schemeClr val="tx1"/>
                        </a:solidFill>
                        <a:latin typeface="Times New Roman"/>
                        <a:cs typeface="Times New Roman"/>
                      </a:endParaRPr>
                    </a:p>
                    <a:p>
                      <a:r>
                        <a:rPr lang="en-US" sz="1400" i="0" baseline="0" dirty="0">
                          <a:solidFill>
                            <a:schemeClr val="tx1"/>
                          </a:solidFill>
                          <a:latin typeface="Times New Roman"/>
                          <a:cs typeface="Times New Roman"/>
                        </a:rPr>
                        <a:t>* Statistically significant at the 10% level; ** at the 5% level; *** at the 1% level.</a:t>
                      </a: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2" name="Oval 1"/>
          <p:cNvSpPr/>
          <p:nvPr/>
        </p:nvSpPr>
        <p:spPr bwMode="auto">
          <a:xfrm>
            <a:off x="1676400" y="3886200"/>
            <a:ext cx="8382000" cy="12192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en-US" sz="2400" kern="0">
              <a:latin typeface="Arial" pitchFamily="34" charset="0"/>
              <a:ea typeface="Geneva" pitchFamily="34"/>
              <a:cs typeface="Geneva" pitchFamily="34"/>
            </a:endParaRPr>
          </a:p>
        </p:txBody>
      </p:sp>
      <p:sp>
        <p:nvSpPr>
          <p:cNvPr id="3" name="TextBox 2"/>
          <p:cNvSpPr txBox="1"/>
          <p:nvPr/>
        </p:nvSpPr>
        <p:spPr>
          <a:xfrm flipH="1">
            <a:off x="2514601" y="5778931"/>
            <a:ext cx="7421881" cy="646331"/>
          </a:xfrm>
          <a:prstGeom prst="rect">
            <a:avLst/>
          </a:prstGeom>
          <a:noFill/>
        </p:spPr>
        <p:txBody>
          <a:bodyPr wrap="square" rtlCol="0">
            <a:spAutoFit/>
          </a:bodyPr>
          <a:lstStyle/>
          <a:p>
            <a:pPr>
              <a:defRPr/>
            </a:pPr>
            <a:r>
              <a:rPr lang="en-US" kern="0" dirty="0">
                <a:solidFill>
                  <a:srgbClr val="FF0000"/>
                </a:solidFill>
              </a:rPr>
              <a:t>Ideally, you provide enough information in the table so that the reader can interpret the estimates without having to read the text.</a:t>
            </a:r>
          </a:p>
        </p:txBody>
      </p:sp>
      <p:cxnSp>
        <p:nvCxnSpPr>
          <p:cNvPr id="6" name="Straight Arrow Connector 5"/>
          <p:cNvCxnSpPr/>
          <p:nvPr/>
        </p:nvCxnSpPr>
        <p:spPr bwMode="auto">
          <a:xfrm flipV="1">
            <a:off x="8534400" y="5019687"/>
            <a:ext cx="152400" cy="79857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99867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891038-5332-5695-2F51-834EACB1D3AA}"/>
              </a:ext>
            </a:extLst>
          </p:cNvPr>
          <p:cNvSpPr/>
          <p:nvPr/>
        </p:nvSpPr>
        <p:spPr>
          <a:xfrm>
            <a:off x="8686800" y="914400"/>
            <a:ext cx="21336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96DCB6CB-BC1B-FD70-CE69-2A95EA38E3CD}"/>
              </a:ext>
            </a:extLst>
          </p:cNvPr>
          <p:cNvSpPr/>
          <p:nvPr/>
        </p:nvSpPr>
        <p:spPr>
          <a:xfrm>
            <a:off x="2209800" y="838201"/>
            <a:ext cx="8229600" cy="395173"/>
          </a:xfrm>
          <a:prstGeom prst="rect">
            <a:avLst/>
          </a:prstGeom>
        </p:spPr>
        <p:txBody>
          <a:bodyPr wrap="square">
            <a:spAutoFit/>
          </a:bodyPr>
          <a:lstStyle/>
          <a:p>
            <a:pPr eaLnBrk="0" hangingPunct="0">
              <a:lnSpc>
                <a:spcPct val="80000"/>
              </a:lnSpc>
              <a:spcBef>
                <a:spcPct val="20000"/>
              </a:spcBef>
              <a:defRPr/>
            </a:pPr>
            <a:r>
              <a:rPr lang="en-US" altLang="en-US" sz="2400" b="1" kern="0" dirty="0">
                <a:solidFill>
                  <a:prstClr val="black"/>
                </a:solidFill>
                <a:latin typeface="Palatino Linotype" panose="02040502050505030304" pitchFamily="18" charset="0"/>
              </a:rPr>
              <a:t>Useful Phrases When Describing Regression Results</a:t>
            </a:r>
          </a:p>
        </p:txBody>
      </p:sp>
      <p:sp>
        <p:nvSpPr>
          <p:cNvPr id="5" name="Rectangle 4">
            <a:extLst>
              <a:ext uri="{FF2B5EF4-FFF2-40B4-BE49-F238E27FC236}">
                <a16:creationId xmlns:a16="http://schemas.microsoft.com/office/drawing/2014/main" id="{75F3188D-4121-7C65-63F6-151482449FE3}"/>
              </a:ext>
            </a:extLst>
          </p:cNvPr>
          <p:cNvSpPr/>
          <p:nvPr/>
        </p:nvSpPr>
        <p:spPr>
          <a:xfrm>
            <a:off x="2026920" y="1828800"/>
            <a:ext cx="8229600" cy="6124754"/>
          </a:xfrm>
          <a:prstGeom prst="rect">
            <a:avLst/>
          </a:prstGeom>
        </p:spPr>
        <p:txBody>
          <a:bodyPr wrap="square">
            <a:spAutoFit/>
          </a:bodyPr>
          <a:lstStyle/>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I find evidence of a negative relationship between years of schooling and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results suggest that schooling is negatively related to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Consistent with the hypothesis that educational attainment affects earnings, I find that...</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A one-year increase in schooling is associated with a 6.8 percent increase in earnings.</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estimate of </a:t>
            </a:r>
            <a:r>
              <a:rPr lang="el-GR" altLang="en-US" sz="2000" i="1" kern="0" dirty="0">
                <a:solidFill>
                  <a:prstClr val="black"/>
                </a:solidFill>
                <a:latin typeface="Palatino Linotype" panose="02040502050505030304" pitchFamily="18" charset="0"/>
              </a:rPr>
              <a:t>β</a:t>
            </a:r>
            <a:r>
              <a:rPr lang="en-US" altLang="en-US" sz="2000" i="1" kern="0" dirty="0">
                <a:solidFill>
                  <a:prstClr val="black"/>
                </a:solidFill>
                <a:latin typeface="Palatino Linotype" panose="02040502050505030304" pitchFamily="18" charset="0"/>
              </a:rPr>
              <a:t> </a:t>
            </a:r>
            <a:r>
              <a:rPr lang="en-US" altLang="en-US" sz="2000" kern="0" dirty="0">
                <a:solidFill>
                  <a:prstClr val="black"/>
                </a:solidFill>
                <a:latin typeface="Palatino Linotype" panose="02040502050505030304" pitchFamily="18" charset="0"/>
              </a:rPr>
              <a:t>is</a:t>
            </a:r>
            <a:r>
              <a:rPr lang="en-US" altLang="en-US" sz="2000" i="1" kern="0" dirty="0">
                <a:solidFill>
                  <a:prstClr val="black"/>
                </a:solidFill>
                <a:latin typeface="Palatino Linotype" panose="02040502050505030304" pitchFamily="18" charset="0"/>
              </a:rPr>
              <a:t> </a:t>
            </a:r>
            <a:r>
              <a:rPr lang="en-US" altLang="en-US" sz="2000" kern="0" dirty="0">
                <a:solidFill>
                  <a:prstClr val="black"/>
                </a:solidFill>
                <a:latin typeface="Palatino Linotype" panose="02040502050505030304" pitchFamily="18" charset="0"/>
              </a:rPr>
              <a:t>.068, suggesting that an additional year of schooling leads to a 6.8 percent increase in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estimated effect of an additional year of schooling on earnings is positive 6.8 percent.   </a:t>
            </a:r>
            <a:endParaRPr lang="en-US" altLang="en-US" sz="2000" i="1" kern="0" dirty="0">
              <a:solidFill>
                <a:prstClr val="black"/>
              </a:solidFill>
              <a:latin typeface="Palatino Linotype" panose="02040502050505030304" pitchFamily="18" charset="0"/>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r>
              <a:rPr lang="en-US" altLang="en-US" sz="2400" kern="0" dirty="0">
                <a:solidFill>
                  <a:prstClr val="black"/>
                </a:solidFill>
              </a:rPr>
              <a:t> </a:t>
            </a:r>
          </a:p>
        </p:txBody>
      </p:sp>
    </p:spTree>
    <p:extLst>
      <p:ext uri="{BB962C8B-B14F-4D97-AF65-F5344CB8AC3E}">
        <p14:creationId xmlns:p14="http://schemas.microsoft.com/office/powerpoint/2010/main" val="47458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EE847F-889B-CCDB-A343-74845E1D7975}"/>
              </a:ext>
            </a:extLst>
          </p:cNvPr>
          <p:cNvSpPr/>
          <p:nvPr/>
        </p:nvSpPr>
        <p:spPr>
          <a:xfrm>
            <a:off x="2286000" y="2362200"/>
            <a:ext cx="8229600" cy="4388894"/>
          </a:xfrm>
          <a:prstGeom prst="rect">
            <a:avLst/>
          </a:prstGeom>
        </p:spPr>
        <p:txBody>
          <a:bodyPr wrap="square">
            <a:spAutoFit/>
          </a:bodyPr>
          <a:lstStyle/>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Don’t focus on statistical significance</a:t>
            </a:r>
          </a:p>
          <a:p>
            <a:pPr marL="342900" indent="-342900" eaLnBrk="0" hangingPunct="0">
              <a:lnSpc>
                <a:spcPct val="80000"/>
              </a:lnSpc>
              <a:spcBef>
                <a:spcPct val="20000"/>
              </a:spcBef>
              <a:buFont typeface="Arial" panose="020B0604020202020204" pitchFamily="34" charset="0"/>
              <a:buChar char="•"/>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Do your best to characterize magnitude</a:t>
            </a:r>
          </a:p>
          <a:p>
            <a:pPr eaLnBrk="0" hangingPunct="0">
              <a:lnSpc>
                <a:spcPct val="80000"/>
              </a:lnSpc>
              <a:spcBef>
                <a:spcPct val="20000"/>
              </a:spcBef>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Be clear about the units</a:t>
            </a:r>
          </a:p>
          <a:p>
            <a:pPr marL="342900" indent="-342900" eaLnBrk="0" hangingPunct="0">
              <a:lnSpc>
                <a:spcPct val="80000"/>
              </a:lnSpc>
              <a:spcBef>
                <a:spcPct val="20000"/>
              </a:spcBef>
              <a:buFont typeface="Arial" panose="020B0604020202020204" pitchFamily="34" charset="0"/>
              <a:buChar char="•"/>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Don’t confuse “percent” and “percentage” </a:t>
            </a:r>
          </a:p>
          <a:p>
            <a:pPr eaLnBrk="0" hangingPunct="0">
              <a:lnSpc>
                <a:spcPct val="80000"/>
              </a:lnSpc>
              <a:spcBef>
                <a:spcPct val="20000"/>
              </a:spcBef>
              <a:defRPr/>
            </a:pPr>
            <a:endParaRPr lang="en-US" altLang="en-US" sz="2000" kern="0" dirty="0">
              <a:solidFill>
                <a:prstClr val="black"/>
              </a:solidFill>
            </a:endParaRPr>
          </a:p>
          <a:p>
            <a:pPr marL="342900" indent="-342900" eaLnBrk="0" hangingPunct="0">
              <a:lnSpc>
                <a:spcPct val="80000"/>
              </a:lnSpc>
              <a:spcBef>
                <a:spcPct val="20000"/>
              </a:spcBef>
              <a:buFont typeface="Arial" panose="020B0604020202020204" pitchFamily="34" charset="0"/>
              <a:buChar char="•"/>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r>
              <a:rPr lang="en-US" altLang="en-US" sz="2400" kern="0" dirty="0">
                <a:solidFill>
                  <a:prstClr val="black"/>
                </a:solidFill>
              </a:rPr>
              <a:t> </a:t>
            </a:r>
          </a:p>
        </p:txBody>
      </p:sp>
      <p:sp>
        <p:nvSpPr>
          <p:cNvPr id="5" name="Rectangle 4">
            <a:extLst>
              <a:ext uri="{FF2B5EF4-FFF2-40B4-BE49-F238E27FC236}">
                <a16:creationId xmlns:a16="http://schemas.microsoft.com/office/drawing/2014/main" id="{45FB5AF6-5AD8-0F09-D6C2-6F2E459A13D0}"/>
              </a:ext>
            </a:extLst>
          </p:cNvPr>
          <p:cNvSpPr/>
          <p:nvPr/>
        </p:nvSpPr>
        <p:spPr>
          <a:xfrm>
            <a:off x="1981200" y="1219201"/>
            <a:ext cx="8229600" cy="395173"/>
          </a:xfrm>
          <a:prstGeom prst="rect">
            <a:avLst/>
          </a:prstGeom>
        </p:spPr>
        <p:txBody>
          <a:bodyPr wrap="square">
            <a:spAutoFit/>
          </a:bodyPr>
          <a:lstStyle/>
          <a:p>
            <a:pPr eaLnBrk="0" hangingPunct="0">
              <a:lnSpc>
                <a:spcPct val="80000"/>
              </a:lnSpc>
              <a:spcBef>
                <a:spcPct val="20000"/>
              </a:spcBef>
              <a:defRPr/>
            </a:pPr>
            <a:r>
              <a:rPr lang="en-US" altLang="en-US" sz="2400" b="1" kern="0" dirty="0">
                <a:solidFill>
                  <a:prstClr val="black"/>
                </a:solidFill>
                <a:latin typeface="Palatino Linotype" panose="02040502050505030304" pitchFamily="18" charset="0"/>
              </a:rPr>
              <a:t>Common Pitfalls When Describing Regression Results</a:t>
            </a:r>
          </a:p>
        </p:txBody>
      </p:sp>
    </p:spTree>
    <p:extLst>
      <p:ext uri="{BB962C8B-B14F-4D97-AF65-F5344CB8AC3E}">
        <p14:creationId xmlns:p14="http://schemas.microsoft.com/office/powerpoint/2010/main" val="241518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Content Placeholder 4">
                <a:extLst>
                  <a:ext uri="{FF2B5EF4-FFF2-40B4-BE49-F238E27FC236}">
                    <a16:creationId xmlns:a16="http://schemas.microsoft.com/office/drawing/2014/main" id="{298CE9D4-4532-3315-0414-FFF108EE49DE}"/>
                  </a:ext>
                </a:extLst>
              </p:cNvPr>
              <p:cNvGraphicFramePr>
                <a:graphicFrameLocks/>
              </p:cNvGraphicFramePr>
              <p:nvPr/>
            </p:nvGraphicFramePr>
            <p:xfrm>
              <a:off x="2286001" y="685800"/>
              <a:ext cx="7238999" cy="5628386"/>
            </p:xfrm>
            <a:graphic>
              <a:graphicData uri="http://schemas.openxmlformats.org/drawingml/2006/table">
                <a:tbl>
                  <a:tblPr firstRow="1" bandRow="1"/>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3255672">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union status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Men</a:t>
                          </a:r>
                          <a:r>
                            <a:rPr lang="en-US" sz="1700" i="0" dirty="0">
                              <a:solidFill>
                                <a:schemeClr val="tx1"/>
                              </a:solidFill>
                              <a:latin typeface="Times New Roman"/>
                              <a:cs typeface="Times New Roman"/>
                            </a:rPr>
                            <a:t>                                          Women</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Union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.098</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Each column reports an estimate from a separate OLS regression of wages on union status.  Controls include race, ethnicity, marital status, union status, years of experience, tenure at current job, and firm size.  Standard errors clustered at the state level are reported in parentheses.  </a:t>
                          </a:r>
                        </a:p>
                        <a:p>
                          <a:endParaRPr kumimoji="0" lang="en-US" sz="1400" b="0" i="0" u="none" strike="noStrike" kern="1200" cap="none" spc="0" normalizeH="0" baseline="0" noProof="0" dirty="0">
                            <a:ln>
                              <a:noFill/>
                            </a:ln>
                            <a:solidFill>
                              <a:schemeClr val="tx1"/>
                            </a:solidFill>
                            <a:effectLst/>
                            <a:uLnTx/>
                            <a:uFillTx/>
                            <a:latin typeface="Times New Roman"/>
                            <a:ea typeface="+mn-ea"/>
                            <a:cs typeface="Times New Roman"/>
                          </a:endParaRPr>
                        </a:p>
                        <a:p>
                          <a:r>
                            <a:rPr kumimoji="0" lang="en-US" sz="2000" b="0" i="0" u="none" strike="noStrike" kern="0" cap="none" spc="0" normalizeH="0" baseline="0" noProof="0" dirty="0">
                              <a:ln>
                                <a:noFill/>
                              </a:ln>
                              <a:solidFill>
                                <a:srgbClr val="FF0000"/>
                              </a:solidFill>
                              <a:effectLst/>
                              <a:uLnTx/>
                              <a:uFillTx/>
                              <a:latin typeface="Arial" pitchFamily="34" charset="0"/>
                              <a:ea typeface="+mn-ea"/>
                              <a:cs typeface="Arial" pitchFamily="34" charset="0"/>
                            </a:rPr>
                            <a:t>Union membership is associated with a $5.64 increase in the hourly wage.  </a:t>
                          </a:r>
                        </a:p>
                        <a:p>
                          <a:endParaRPr lang="en-US" sz="1400" i="0" baseline="0" dirty="0">
                            <a:solidFill>
                              <a:schemeClr val="tx1"/>
                            </a:solidFill>
                            <a:latin typeface="Times New Roman"/>
                            <a:cs typeface="Times New Roman"/>
                          </a:endParaRPr>
                        </a:p>
                        <a:p>
                          <a:pPr marL="0" marR="0" lvl="0" indent="0" algn="l" defTabSz="914400" rtl="0" eaLnBrk="0" fontAlgn="base" latinLnBrk="0" hangingPunct="0">
                            <a:lnSpc>
                              <a:spcPct val="80000"/>
                            </a:lnSpc>
                            <a:spcBef>
                              <a:spcPct val="20000"/>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Your estimate of </a:t>
                          </a:r>
                          <a:r>
                            <a:rPr kumimoji="0" lang="el-GR" altLang="en-US" sz="2000" b="0" i="1" u="none" strike="noStrike" kern="1200" cap="none" spc="0" normalizeH="0" baseline="0" noProof="0" dirty="0">
                              <a:ln>
                                <a:noFill/>
                              </a:ln>
                              <a:solidFill>
                                <a:srgbClr val="FF0000"/>
                              </a:solidFill>
                              <a:effectLst/>
                              <a:uLnTx/>
                              <a:uFillTx/>
                              <a:latin typeface="Arial" pitchFamily="34" charset="0"/>
                              <a:ea typeface="+mn-ea"/>
                              <a:cs typeface="Arial" pitchFamily="34" charset="0"/>
                            </a:rPr>
                            <a:t>β</a:t>
                          </a:r>
                          <a:r>
                            <a:rPr kumimoji="0" lang="en-US" altLang="en-US" sz="2000" b="0" i="1" u="none" strike="noStrike" kern="1200" cap="none" spc="0" normalizeH="0" baseline="0" noProof="0" dirty="0">
                              <a:ln>
                                <a:noFill/>
                              </a:ln>
                              <a:solidFill>
                                <a:srgbClr val="FF0000"/>
                              </a:solidFill>
                              <a:effectLst/>
                              <a:uLnTx/>
                              <a:uFillTx/>
                              <a:latin typeface="Arial" pitchFamily="34" charset="0"/>
                              <a:ea typeface="+mn-ea"/>
                              <a:cs typeface="Arial" pitchFamily="34" charset="0"/>
                            </a:rPr>
                            <a:t> </a:t>
                          </a:r>
                          <a:r>
                            <a:rPr kumimoji="0" lang="en-US" altLang="en-US" sz="20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is</a:t>
                          </a:r>
                          <a:r>
                            <a:rPr kumimoji="0" lang="en-US" altLang="en-US" sz="2000" b="0" i="1" u="none" strike="noStrike" kern="1200" cap="none" spc="0" normalizeH="0" baseline="0" noProof="0" dirty="0">
                              <a:ln>
                                <a:noFill/>
                              </a:ln>
                              <a:solidFill>
                                <a:srgbClr val="FF0000"/>
                              </a:solidFill>
                              <a:effectLst/>
                              <a:uLnTx/>
                              <a:uFillTx/>
                              <a:latin typeface="Arial" pitchFamily="34" charset="0"/>
                              <a:ea typeface="+mn-ea"/>
                              <a:cs typeface="Arial" pitchFamily="34" charset="0"/>
                            </a:rPr>
                            <a:t> </a:t>
                          </a:r>
                          <a:r>
                            <a:rPr kumimoji="0" lang="en-US" altLang="en-US" sz="20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.156.  The percent change is (</a:t>
                          </a:r>
                          <a14:m>
                            <m:oMath xmlns:m="http://schemas.openxmlformats.org/officeDocument/2006/math">
                              <m:sSup>
                                <m:sSupPr>
                                  <m:ctrlPr>
                                    <a:rPr kumimoji="0" lang="el-GR" altLang="en-US"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Arial" pitchFamily="34" charset="0"/>
                                    </a:rPr>
                                  </m:ctrlPr>
                                </m:sSupPr>
                                <m:e>
                                  <m:r>
                                    <m:rPr>
                                      <m:nor/>
                                    </m:rPr>
                                    <a:rPr kumimoji="0" lang="en-US" altLang="en-US"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Arial" pitchFamily="34" charset="0"/>
                                    </a:rPr>
                                    <m:t>e</m:t>
                                  </m:r>
                                </m:e>
                                <m:sup>
                                  <m:r>
                                    <a:rPr kumimoji="0" lang="en-US" altLang="en-US" sz="20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Arial" pitchFamily="34" charset="0"/>
                                    </a:rPr>
                                    <m:t> .156</m:t>
                                  </m:r>
                                </m:sup>
                              </m:sSup>
                            </m:oMath>
                          </a14:m>
                          <a:r>
                            <a:rPr kumimoji="0" lang="en-US" altLang="en-US" sz="2000" b="0" i="0" u="none" strike="noStrike" kern="1200" cap="none" spc="0" normalizeH="0" baseline="0" noProof="0" dirty="0">
                              <a:ln>
                                <a:noFill/>
                              </a:ln>
                              <a:solidFill>
                                <a:srgbClr val="FF0000"/>
                              </a:solidFill>
                              <a:effectLst/>
                              <a:uLnTx/>
                              <a:uFillTx/>
                              <a:latin typeface="Arial" pitchFamily="34" charset="0"/>
                              <a:ea typeface="+mn-ea"/>
                              <a:cs typeface="Arial" pitchFamily="34" charset="0"/>
                            </a:rPr>
                            <a:t> - 1) x 100 = 16.88</a:t>
                          </a: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3" name="Content Placeholder 4">
                <a:extLst>
                  <a:ext uri="{FF2B5EF4-FFF2-40B4-BE49-F238E27FC236}">
                    <a16:creationId xmlns:a16="http://schemas.microsoft.com/office/drawing/2014/main" id="{298CE9D4-4532-3315-0414-FFF108EE49DE}"/>
                  </a:ext>
                </a:extLst>
              </p:cNvPr>
              <p:cNvGraphicFramePr>
                <a:graphicFrameLocks/>
              </p:cNvGraphicFramePr>
              <p:nvPr/>
            </p:nvGraphicFramePr>
            <p:xfrm>
              <a:off x="2286001" y="685800"/>
              <a:ext cx="7238999" cy="5628386"/>
            </p:xfrm>
            <a:graphic>
              <a:graphicData uri="http://schemas.openxmlformats.org/drawingml/2006/table">
                <a:tbl>
                  <a:tblPr firstRow="1" bandRow="1"/>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3255672">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union status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868680">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Men</a:t>
                          </a:r>
                          <a:r>
                            <a:rPr lang="en-US" sz="1700" i="0" dirty="0">
                              <a:solidFill>
                                <a:schemeClr val="tx1"/>
                              </a:solidFill>
                              <a:latin typeface="Times New Roman"/>
                              <a:cs typeface="Times New Roman"/>
                            </a:rPr>
                            <a:t>                                          Women</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0934">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Union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.156</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.098</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9600">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3360">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63813">
                    <a:tc gridSpan="3">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0665" r="-84"/>
                          </a:stretch>
                        </a:blip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1161433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5033E5D-BA66-6EC8-2E01-4B98350F3EC6}"/>
              </a:ext>
            </a:extLst>
          </p:cNvPr>
          <p:cNvGraphicFramePr>
            <a:graphicFrameLocks/>
          </p:cNvGraphicFramePr>
          <p:nvPr/>
        </p:nvGraphicFramePr>
        <p:xfrm>
          <a:off x="2667000" y="228601"/>
          <a:ext cx="6629400" cy="5868733"/>
        </p:xfrm>
        <a:graphic>
          <a:graphicData uri="http://schemas.openxmlformats.org/drawingml/2006/table">
            <a:tbl>
              <a:tblPr firstRow="1" bandRow="1"/>
              <a:tblGrid>
                <a:gridCol w="1981200">
                  <a:extLst>
                    <a:ext uri="{9D8B030D-6E8A-4147-A177-3AD203B41FA5}">
                      <a16:colId xmlns:a16="http://schemas.microsoft.com/office/drawing/2014/main" val="20000"/>
                    </a:ext>
                  </a:extLst>
                </a:gridCol>
                <a:gridCol w="1666689">
                  <a:extLst>
                    <a:ext uri="{9D8B030D-6E8A-4147-A177-3AD203B41FA5}">
                      <a16:colId xmlns:a16="http://schemas.microsoft.com/office/drawing/2014/main" val="20001"/>
                    </a:ext>
                  </a:extLst>
                </a:gridCol>
                <a:gridCol w="2981511">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years of schooling and the probability of being vaccinated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a:t>
                      </a:r>
                    </a:p>
                    <a:p>
                      <a:pPr algn="l"/>
                      <a:r>
                        <a:rPr lang="en-US" sz="1700" i="1" baseline="0" dirty="0">
                          <a:solidFill>
                            <a:schemeClr val="tx1"/>
                          </a:solidFill>
                          <a:latin typeface="Times New Roman"/>
                          <a:cs typeface="Times New Roman"/>
                        </a:rPr>
                        <a:t>        Vaccinated                       </a:t>
                      </a:r>
                      <a:r>
                        <a:rPr lang="en-US" sz="1700" i="1" baseline="0" dirty="0" err="1">
                          <a:solidFill>
                            <a:schemeClr val="tx1"/>
                          </a:solidFill>
                          <a:latin typeface="Times New Roman"/>
                          <a:cs typeface="Times New Roman"/>
                        </a:rPr>
                        <a:t>Vaccinated</a:t>
                      </a:r>
                      <a:r>
                        <a:rPr lang="en-US" sz="1700" i="1" baseline="0" dirty="0">
                          <a:solidFill>
                            <a:schemeClr val="tx1"/>
                          </a:solidFill>
                          <a:latin typeface="Times New Roman"/>
                          <a:cs typeface="Times New Roman"/>
                        </a:rPr>
                        <a:t>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Years of 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.111</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.021</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State FEs</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Mean of the DV</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no</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yes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The sample is restricted to CHAT respondents ages 25-45 from Colorado, Nebraska, and Iowa whose wage was greater than or equal to $3.25 per hour.  Each column reports an estimate from a separate OLS regression of vaccination status (0/1) on years of schooling.  Controls include race, ethnicity, marital status, union status, years of experience, tenure at current job, and firm size.  Standard errors clustered at the state level are reported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cs typeface="Times New Roman"/>
                      </a:endParaRPr>
                    </a:p>
                    <a:p>
                      <a:endParaRPr lang="en-US" sz="1400" i="0" baseline="0" dirty="0">
                        <a:solidFill>
                          <a:schemeClr val="tx1"/>
                        </a:solidFill>
                        <a:latin typeface="Times New Roman"/>
                        <a:cs typeface="Times New Roman"/>
                      </a:endParaRPr>
                    </a:p>
                    <a:p>
                      <a:endParaRPr lang="en-US" sz="14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53E93C53-360B-A32F-D058-FDBCD6311BD9}"/>
              </a:ext>
            </a:extLst>
          </p:cNvPr>
          <p:cNvSpPr txBox="1"/>
          <p:nvPr/>
        </p:nvSpPr>
        <p:spPr>
          <a:xfrm flipH="1">
            <a:off x="2514601" y="5476181"/>
            <a:ext cx="7421881" cy="707886"/>
          </a:xfrm>
          <a:prstGeom prst="rect">
            <a:avLst/>
          </a:prstGeom>
          <a:noFill/>
        </p:spPr>
        <p:txBody>
          <a:bodyPr wrap="square" rtlCol="0">
            <a:spAutoFit/>
          </a:bodyPr>
          <a:lstStyle/>
          <a:p>
            <a:pPr>
              <a:defRPr/>
            </a:pPr>
            <a:r>
              <a:rPr lang="en-US" sz="2000" kern="0" dirty="0">
                <a:solidFill>
                  <a:srgbClr val="FF0000"/>
                </a:solidFill>
              </a:rPr>
              <a:t>An additional year of schooling is associated with a .021 increase in the probability of being vaccinated (with the state fixed effects)</a:t>
            </a:r>
          </a:p>
        </p:txBody>
      </p:sp>
    </p:spTree>
    <p:extLst>
      <p:ext uri="{BB962C8B-B14F-4D97-AF65-F5344CB8AC3E}">
        <p14:creationId xmlns:p14="http://schemas.microsoft.com/office/powerpoint/2010/main" val="3695503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5033E5D-BA66-6EC8-2E01-4B98350F3EC6}"/>
              </a:ext>
            </a:extLst>
          </p:cNvPr>
          <p:cNvGraphicFramePr>
            <a:graphicFrameLocks/>
          </p:cNvGraphicFramePr>
          <p:nvPr/>
        </p:nvGraphicFramePr>
        <p:xfrm>
          <a:off x="2667000" y="228601"/>
          <a:ext cx="6629400" cy="5868733"/>
        </p:xfrm>
        <a:graphic>
          <a:graphicData uri="http://schemas.openxmlformats.org/drawingml/2006/table">
            <a:tbl>
              <a:tblPr firstRow="1" bandRow="1"/>
              <a:tblGrid>
                <a:gridCol w="1981200">
                  <a:extLst>
                    <a:ext uri="{9D8B030D-6E8A-4147-A177-3AD203B41FA5}">
                      <a16:colId xmlns:a16="http://schemas.microsoft.com/office/drawing/2014/main" val="20000"/>
                    </a:ext>
                  </a:extLst>
                </a:gridCol>
                <a:gridCol w="1666689">
                  <a:extLst>
                    <a:ext uri="{9D8B030D-6E8A-4147-A177-3AD203B41FA5}">
                      <a16:colId xmlns:a16="http://schemas.microsoft.com/office/drawing/2014/main" val="20001"/>
                    </a:ext>
                  </a:extLst>
                </a:gridCol>
                <a:gridCol w="2981511">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years of schooling and the probability of being vaccinated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a:t>
                      </a:r>
                    </a:p>
                    <a:p>
                      <a:pPr algn="l"/>
                      <a:r>
                        <a:rPr lang="en-US" sz="1700" i="1" baseline="0" dirty="0">
                          <a:solidFill>
                            <a:schemeClr val="tx1"/>
                          </a:solidFill>
                          <a:latin typeface="Times New Roman"/>
                          <a:cs typeface="Times New Roman"/>
                        </a:rPr>
                        <a:t>        Vaccinated                       </a:t>
                      </a:r>
                      <a:r>
                        <a:rPr lang="en-US" sz="1700" i="1" baseline="0" dirty="0" err="1">
                          <a:solidFill>
                            <a:schemeClr val="tx1"/>
                          </a:solidFill>
                          <a:latin typeface="Times New Roman"/>
                          <a:cs typeface="Times New Roman"/>
                        </a:rPr>
                        <a:t>Vaccinated</a:t>
                      </a:r>
                      <a:r>
                        <a:rPr lang="en-US" sz="1700" i="1" baseline="0" dirty="0">
                          <a:solidFill>
                            <a:schemeClr val="tx1"/>
                          </a:solidFill>
                          <a:latin typeface="Times New Roman"/>
                          <a:cs typeface="Times New Roman"/>
                        </a:rPr>
                        <a:t>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Years of 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.111</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.021</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State FEs</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Mean of the DV</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no</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yes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The sample is restricted to CHAT respondents ages 25-45 from Colorado, Nebraska, and Iowa whose wage was greater than or equal to $3.25 per hour.  Each column reports an estimate from a separate OLS regression of vaccination status (0/1) on years of schooling.  Controls include race, ethnicity, marital status, union status, years of experience, tenure at current job, and firm size.  Standard errors clustered at the state level are reported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cs typeface="Times New Roman"/>
                      </a:endParaRPr>
                    </a:p>
                    <a:p>
                      <a:endParaRPr lang="en-US" sz="1400" i="0" baseline="0" dirty="0">
                        <a:solidFill>
                          <a:schemeClr val="tx1"/>
                        </a:solidFill>
                        <a:latin typeface="Times New Roman"/>
                        <a:cs typeface="Times New Roman"/>
                      </a:endParaRPr>
                    </a:p>
                    <a:p>
                      <a:endParaRPr lang="en-US" sz="14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7C5957D2-D8CF-DB65-A896-006FB6DDC02D}"/>
              </a:ext>
            </a:extLst>
          </p:cNvPr>
          <p:cNvSpPr txBox="1"/>
          <p:nvPr/>
        </p:nvSpPr>
        <p:spPr>
          <a:xfrm flipH="1">
            <a:off x="2514601" y="5476182"/>
            <a:ext cx="7421881" cy="1015663"/>
          </a:xfrm>
          <a:prstGeom prst="rect">
            <a:avLst/>
          </a:prstGeom>
          <a:noFill/>
        </p:spPr>
        <p:txBody>
          <a:bodyPr wrap="square" rtlCol="0">
            <a:spAutoFit/>
          </a:bodyPr>
          <a:lstStyle/>
          <a:p>
            <a:pPr>
              <a:defRPr/>
            </a:pPr>
            <a:r>
              <a:rPr lang="en-US" sz="2000" kern="0" dirty="0">
                <a:solidFill>
                  <a:srgbClr val="FF0000"/>
                </a:solidFill>
              </a:rPr>
              <a:t>An additional year of schooling is associated with a 2.1 percentage point increase in the likelihood of being vaccinated (with the state fixed effects) </a:t>
            </a:r>
          </a:p>
        </p:txBody>
      </p:sp>
    </p:spTree>
    <p:extLst>
      <p:ext uri="{BB962C8B-B14F-4D97-AF65-F5344CB8AC3E}">
        <p14:creationId xmlns:p14="http://schemas.microsoft.com/office/powerpoint/2010/main" val="1294606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5033E5D-BA66-6EC8-2E01-4B98350F3EC6}"/>
              </a:ext>
            </a:extLst>
          </p:cNvPr>
          <p:cNvGraphicFramePr>
            <a:graphicFrameLocks/>
          </p:cNvGraphicFramePr>
          <p:nvPr/>
        </p:nvGraphicFramePr>
        <p:xfrm>
          <a:off x="2667000" y="228601"/>
          <a:ext cx="6629400" cy="5868733"/>
        </p:xfrm>
        <a:graphic>
          <a:graphicData uri="http://schemas.openxmlformats.org/drawingml/2006/table">
            <a:tbl>
              <a:tblPr firstRow="1" bandRow="1"/>
              <a:tblGrid>
                <a:gridCol w="1981200">
                  <a:extLst>
                    <a:ext uri="{9D8B030D-6E8A-4147-A177-3AD203B41FA5}">
                      <a16:colId xmlns:a16="http://schemas.microsoft.com/office/drawing/2014/main" val="20000"/>
                    </a:ext>
                  </a:extLst>
                </a:gridCol>
                <a:gridCol w="1666689">
                  <a:extLst>
                    <a:ext uri="{9D8B030D-6E8A-4147-A177-3AD203B41FA5}">
                      <a16:colId xmlns:a16="http://schemas.microsoft.com/office/drawing/2014/main" val="20001"/>
                    </a:ext>
                  </a:extLst>
                </a:gridCol>
                <a:gridCol w="2981511">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years of schooling and the probability of being vaccinated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a:t>
                      </a:r>
                    </a:p>
                    <a:p>
                      <a:pPr algn="l"/>
                      <a:r>
                        <a:rPr lang="en-US" sz="1700" i="1" baseline="0" dirty="0">
                          <a:solidFill>
                            <a:schemeClr val="tx1"/>
                          </a:solidFill>
                          <a:latin typeface="Times New Roman"/>
                          <a:cs typeface="Times New Roman"/>
                        </a:rPr>
                        <a:t>        Vaccinated                       </a:t>
                      </a:r>
                      <a:r>
                        <a:rPr lang="en-US" sz="1700" i="1" baseline="0" dirty="0" err="1">
                          <a:solidFill>
                            <a:schemeClr val="tx1"/>
                          </a:solidFill>
                          <a:latin typeface="Times New Roman"/>
                          <a:cs typeface="Times New Roman"/>
                        </a:rPr>
                        <a:t>Vaccinated</a:t>
                      </a:r>
                      <a:r>
                        <a:rPr lang="en-US" sz="1700" i="1" baseline="0" dirty="0">
                          <a:solidFill>
                            <a:schemeClr val="tx1"/>
                          </a:solidFill>
                          <a:latin typeface="Times New Roman"/>
                          <a:cs typeface="Times New Roman"/>
                        </a:rPr>
                        <a:t>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Years of 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.111</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.021</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State FEs</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Mean of the DV</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no</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yes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The sample is restricted to CHAT respondents ages 25-45 from Colorado, Nebraska, and Iowa whose wage was greater than or equal to $3.25 per hour.  Each column reports an estimate from a separate OLS regression of vaccination status (0/1) on years of schooling.  Controls include race, ethnicity, marital status, union status, years of experience, tenure at current job, and firm size.  Standard errors clustered at the state level are reported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cs typeface="Times New Roman"/>
                      </a:endParaRPr>
                    </a:p>
                    <a:p>
                      <a:endParaRPr lang="en-US" sz="1400" i="0" baseline="0" dirty="0">
                        <a:solidFill>
                          <a:schemeClr val="tx1"/>
                        </a:solidFill>
                        <a:latin typeface="Times New Roman"/>
                        <a:cs typeface="Times New Roman"/>
                      </a:endParaRPr>
                    </a:p>
                    <a:p>
                      <a:endParaRPr lang="en-US" sz="14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BA351512-B1D1-E6E6-8C0E-A86D9FA7EC9D}"/>
              </a:ext>
            </a:extLst>
          </p:cNvPr>
          <p:cNvSpPr txBox="1"/>
          <p:nvPr/>
        </p:nvSpPr>
        <p:spPr>
          <a:xfrm flipH="1">
            <a:off x="8282940" y="2281029"/>
            <a:ext cx="2385060" cy="523220"/>
          </a:xfrm>
          <a:prstGeom prst="rect">
            <a:avLst/>
          </a:prstGeom>
          <a:noFill/>
        </p:spPr>
        <p:txBody>
          <a:bodyPr wrap="square" rtlCol="0">
            <a:spAutoFit/>
          </a:bodyPr>
          <a:lstStyle/>
          <a:p>
            <a:pPr>
              <a:defRPr/>
            </a:pPr>
            <a:r>
              <a:rPr lang="en-US" sz="1400" kern="0" dirty="0">
                <a:solidFill>
                  <a:srgbClr val="FF0000"/>
                </a:solidFill>
              </a:rPr>
              <a:t>Try to include mean of the DV when you can</a:t>
            </a:r>
          </a:p>
        </p:txBody>
      </p:sp>
      <p:cxnSp>
        <p:nvCxnSpPr>
          <p:cNvPr id="7" name="Straight Arrow Connector 6">
            <a:extLst>
              <a:ext uri="{FF2B5EF4-FFF2-40B4-BE49-F238E27FC236}">
                <a16:creationId xmlns:a16="http://schemas.microsoft.com/office/drawing/2014/main" id="{09EC0BAA-AD4E-B27E-D8D4-91C5DFA0326B}"/>
              </a:ext>
            </a:extLst>
          </p:cNvPr>
          <p:cNvCxnSpPr>
            <a:cxnSpLocks/>
          </p:cNvCxnSpPr>
          <p:nvPr/>
        </p:nvCxnSpPr>
        <p:spPr>
          <a:xfrm flipH="1">
            <a:off x="8077200" y="2804249"/>
            <a:ext cx="556260" cy="343566"/>
          </a:xfrm>
          <a:prstGeom prst="straightConnector1">
            <a:avLst/>
          </a:prstGeom>
          <a:noFill/>
          <a:ln w="22225" cap="flat" cmpd="sng" algn="ctr">
            <a:solidFill>
              <a:srgbClr val="FF0000"/>
            </a:solidFill>
            <a:prstDash val="solid"/>
            <a:tailEnd type="triangle"/>
          </a:ln>
          <a:effectLst/>
        </p:spPr>
      </p:cxnSp>
      <p:sp>
        <p:nvSpPr>
          <p:cNvPr id="8" name="TextBox 7">
            <a:extLst>
              <a:ext uri="{FF2B5EF4-FFF2-40B4-BE49-F238E27FC236}">
                <a16:creationId xmlns:a16="http://schemas.microsoft.com/office/drawing/2014/main" id="{9DF9DCB6-90C3-36EB-A083-481F007AA900}"/>
              </a:ext>
            </a:extLst>
          </p:cNvPr>
          <p:cNvSpPr txBox="1"/>
          <p:nvPr/>
        </p:nvSpPr>
        <p:spPr>
          <a:xfrm flipH="1">
            <a:off x="2385060" y="5334001"/>
            <a:ext cx="7421881" cy="1015663"/>
          </a:xfrm>
          <a:prstGeom prst="rect">
            <a:avLst/>
          </a:prstGeom>
          <a:noFill/>
        </p:spPr>
        <p:txBody>
          <a:bodyPr wrap="square" rtlCol="0">
            <a:spAutoFit/>
          </a:bodyPr>
          <a:lstStyle/>
          <a:p>
            <a:pPr>
              <a:defRPr/>
            </a:pPr>
            <a:r>
              <a:rPr lang="en-US" sz="2000" kern="0" dirty="0">
                <a:solidFill>
                  <a:srgbClr val="FF0000"/>
                </a:solidFill>
              </a:rPr>
              <a:t>An additional year of schooling is associated with a 2.1 percentage point increase in the likelihood of being vaccinated, or an 8 percent increase relative to the sample mean (.021/.266 = .079)  </a:t>
            </a:r>
          </a:p>
        </p:txBody>
      </p:sp>
    </p:spTree>
    <p:extLst>
      <p:ext uri="{BB962C8B-B14F-4D97-AF65-F5344CB8AC3E}">
        <p14:creationId xmlns:p14="http://schemas.microsoft.com/office/powerpoint/2010/main" val="3168876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0A60227-D32C-EE7D-6578-3BC29512EAE4}"/>
              </a:ext>
            </a:extLst>
          </p:cNvPr>
          <p:cNvGraphicFramePr>
            <a:graphicFrameLocks/>
          </p:cNvGraphicFramePr>
          <p:nvPr/>
        </p:nvGraphicFramePr>
        <p:xfrm>
          <a:off x="2667000" y="228601"/>
          <a:ext cx="6629400" cy="5442013"/>
        </p:xfrm>
        <a:graphic>
          <a:graphicData uri="http://schemas.openxmlformats.org/drawingml/2006/table">
            <a:tbl>
              <a:tblPr firstRow="1" bandRow="1"/>
              <a:tblGrid>
                <a:gridCol w="1981200">
                  <a:extLst>
                    <a:ext uri="{9D8B030D-6E8A-4147-A177-3AD203B41FA5}">
                      <a16:colId xmlns:a16="http://schemas.microsoft.com/office/drawing/2014/main" val="20000"/>
                    </a:ext>
                  </a:extLst>
                </a:gridCol>
                <a:gridCol w="1666689">
                  <a:extLst>
                    <a:ext uri="{9D8B030D-6E8A-4147-A177-3AD203B41FA5}">
                      <a16:colId xmlns:a16="http://schemas.microsoft.com/office/drawing/2014/main" val="20001"/>
                    </a:ext>
                  </a:extLst>
                </a:gridCol>
                <a:gridCol w="2981511">
                  <a:extLst>
                    <a:ext uri="{9D8B030D-6E8A-4147-A177-3AD203B41FA5}">
                      <a16:colId xmlns:a16="http://schemas.microsoft.com/office/drawing/2014/main" val="20002"/>
                    </a:ext>
                  </a:extLst>
                </a:gridCol>
              </a:tblGrid>
              <a:tr h="761999">
                <a:tc gridSpan="3">
                  <a:txBody>
                    <a:bodyPr/>
                    <a:lstStyle>
                      <a:lvl1pPr marL="0" algn="l" defTabSz="914400" rtl="0" eaLnBrk="1" latinLnBrk="0" hangingPunct="1">
                        <a:defRPr sz="1800" b="1" kern="1200">
                          <a:solidFill>
                            <a:schemeClr val="lt1"/>
                          </a:solidFill>
                          <a:latin typeface="Arial"/>
                          <a:ea typeface="Geneva"/>
                          <a:cs typeface="Geneva"/>
                        </a:defRPr>
                      </a:lvl1pPr>
                      <a:lvl2pPr marL="457200" algn="l" defTabSz="914400" rtl="0" eaLnBrk="1" latinLnBrk="0" hangingPunct="1">
                        <a:defRPr sz="1800" b="1" kern="1200">
                          <a:solidFill>
                            <a:schemeClr val="lt1"/>
                          </a:solidFill>
                          <a:latin typeface="Arial"/>
                          <a:ea typeface="Geneva"/>
                          <a:cs typeface="Geneva"/>
                        </a:defRPr>
                      </a:lvl2pPr>
                      <a:lvl3pPr marL="914400" algn="l" defTabSz="914400" rtl="0" eaLnBrk="1" latinLnBrk="0" hangingPunct="1">
                        <a:defRPr sz="1800" b="1" kern="1200">
                          <a:solidFill>
                            <a:schemeClr val="lt1"/>
                          </a:solidFill>
                          <a:latin typeface="Arial"/>
                          <a:ea typeface="Geneva"/>
                          <a:cs typeface="Geneva"/>
                        </a:defRPr>
                      </a:lvl3pPr>
                      <a:lvl4pPr marL="1371600" algn="l" defTabSz="914400" rtl="0" eaLnBrk="1" latinLnBrk="0" hangingPunct="1">
                        <a:defRPr sz="1800" b="1" kern="1200">
                          <a:solidFill>
                            <a:schemeClr val="lt1"/>
                          </a:solidFill>
                          <a:latin typeface="Arial"/>
                          <a:ea typeface="Geneva"/>
                          <a:cs typeface="Geneva"/>
                        </a:defRPr>
                      </a:lvl4pPr>
                      <a:lvl5pPr marL="1828800" algn="l" defTabSz="914400" rtl="0" eaLnBrk="1" latinLnBrk="0" hangingPunct="1">
                        <a:defRPr sz="1800" b="1" kern="1200">
                          <a:solidFill>
                            <a:schemeClr val="lt1"/>
                          </a:solidFill>
                          <a:latin typeface="Arial"/>
                          <a:ea typeface="Geneva"/>
                          <a:cs typeface="Geneva"/>
                        </a:defRPr>
                      </a:lvl5pPr>
                      <a:lvl6pPr marL="2286000" algn="l" defTabSz="914400" rtl="0" eaLnBrk="1" latinLnBrk="0" hangingPunct="1">
                        <a:defRPr sz="1800" b="1" kern="1200">
                          <a:solidFill>
                            <a:schemeClr val="lt1"/>
                          </a:solidFill>
                          <a:latin typeface="Arial"/>
                          <a:ea typeface="Geneva"/>
                          <a:cs typeface="Geneva"/>
                        </a:defRPr>
                      </a:lvl6pPr>
                      <a:lvl7pPr marL="2743200" algn="l" defTabSz="914400" rtl="0" eaLnBrk="1" latinLnBrk="0" hangingPunct="1">
                        <a:defRPr sz="1800" b="1" kern="1200">
                          <a:solidFill>
                            <a:schemeClr val="lt1"/>
                          </a:solidFill>
                          <a:latin typeface="Arial"/>
                          <a:ea typeface="Geneva"/>
                          <a:cs typeface="Geneva"/>
                        </a:defRPr>
                      </a:lvl7pPr>
                      <a:lvl8pPr marL="3200400" algn="l" defTabSz="914400" rtl="0" eaLnBrk="1" latinLnBrk="0" hangingPunct="1">
                        <a:defRPr sz="1800" b="1" kern="1200">
                          <a:solidFill>
                            <a:schemeClr val="lt1"/>
                          </a:solidFill>
                          <a:latin typeface="Arial"/>
                          <a:ea typeface="Geneva"/>
                          <a:cs typeface="Geneva"/>
                        </a:defRPr>
                      </a:lvl8pPr>
                      <a:lvl9pPr marL="3657600" algn="l" defTabSz="914400" rtl="0" eaLnBrk="1" latinLnBrk="0" hangingPunct="1">
                        <a:defRPr sz="180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Table 1. Estimates of the relationship between the unemployment rate and the probability of being vaccinated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29456">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2">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a:t>
                      </a:r>
                    </a:p>
                    <a:p>
                      <a:pPr algn="l"/>
                      <a:r>
                        <a:rPr lang="en-US" sz="1700" i="0" baseline="0" dirty="0">
                          <a:solidFill>
                            <a:schemeClr val="tx1"/>
                          </a:solidFill>
                          <a:latin typeface="Times New Roman"/>
                          <a:cs typeface="Times New Roman"/>
                        </a:rPr>
                        <a:t>             </a:t>
                      </a:r>
                    </a:p>
                    <a:p>
                      <a:pPr algn="l"/>
                      <a:r>
                        <a:rPr lang="en-US" sz="1700" i="1" baseline="0" dirty="0">
                          <a:solidFill>
                            <a:schemeClr val="tx1"/>
                          </a:solidFill>
                          <a:latin typeface="Times New Roman"/>
                          <a:cs typeface="Times New Roman"/>
                        </a:rPr>
                        <a:t>        Vaccinated                       </a:t>
                      </a:r>
                      <a:r>
                        <a:rPr lang="en-US" sz="1700" i="1" baseline="0" dirty="0" err="1">
                          <a:solidFill>
                            <a:schemeClr val="tx1"/>
                          </a:solidFill>
                          <a:latin typeface="Times New Roman"/>
                          <a:cs typeface="Times New Roman"/>
                        </a:rPr>
                        <a:t>Vaccinated</a:t>
                      </a:r>
                      <a:r>
                        <a:rPr lang="en-US" sz="1700" i="1" baseline="0" dirty="0">
                          <a:solidFill>
                            <a:schemeClr val="tx1"/>
                          </a:solidFill>
                          <a:latin typeface="Times New Roman"/>
                          <a:cs typeface="Times New Roman"/>
                        </a:rPr>
                        <a:t> </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Unemployment rate</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.00005</a:t>
                      </a:r>
                      <a:endPar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(.0006)</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.005</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State FEs</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Mean of the DV</a:t>
                      </a: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no</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yes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.266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30002">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1103">
                <a:tc gridSpan="3">
                  <a:txBody>
                    <a:bodyPr/>
                    <a:lstStyle>
                      <a:lvl1pPr marL="0" algn="l" defTabSz="914400" rtl="0" eaLnBrk="1" latinLnBrk="0" hangingPunct="1">
                        <a:defRPr sz="1800" kern="1200">
                          <a:solidFill>
                            <a:schemeClr val="dk1"/>
                          </a:solidFill>
                          <a:latin typeface="Arial"/>
                          <a:ea typeface="Geneva"/>
                          <a:cs typeface="Geneva"/>
                        </a:defRPr>
                      </a:lvl1pPr>
                      <a:lvl2pPr marL="457200" algn="l" defTabSz="914400" rtl="0" eaLnBrk="1" latinLnBrk="0" hangingPunct="1">
                        <a:defRPr sz="1800" kern="1200">
                          <a:solidFill>
                            <a:schemeClr val="dk1"/>
                          </a:solidFill>
                          <a:latin typeface="Arial"/>
                          <a:ea typeface="Geneva"/>
                          <a:cs typeface="Geneva"/>
                        </a:defRPr>
                      </a:lvl2pPr>
                      <a:lvl3pPr marL="914400" algn="l" defTabSz="914400" rtl="0" eaLnBrk="1" latinLnBrk="0" hangingPunct="1">
                        <a:defRPr sz="1800" kern="1200">
                          <a:solidFill>
                            <a:schemeClr val="dk1"/>
                          </a:solidFill>
                          <a:latin typeface="Arial"/>
                          <a:ea typeface="Geneva"/>
                          <a:cs typeface="Geneva"/>
                        </a:defRPr>
                      </a:lvl3pPr>
                      <a:lvl4pPr marL="1371600" algn="l" defTabSz="914400" rtl="0" eaLnBrk="1" latinLnBrk="0" hangingPunct="1">
                        <a:defRPr sz="1800" kern="1200">
                          <a:solidFill>
                            <a:schemeClr val="dk1"/>
                          </a:solidFill>
                          <a:latin typeface="Arial"/>
                          <a:ea typeface="Geneva"/>
                          <a:cs typeface="Geneva"/>
                        </a:defRPr>
                      </a:lvl4pPr>
                      <a:lvl5pPr marL="1828800" algn="l" defTabSz="914400" rtl="0" eaLnBrk="1" latinLnBrk="0" hangingPunct="1">
                        <a:defRPr sz="1800" kern="1200">
                          <a:solidFill>
                            <a:schemeClr val="dk1"/>
                          </a:solidFill>
                          <a:latin typeface="Arial"/>
                          <a:ea typeface="Geneva"/>
                          <a:cs typeface="Geneva"/>
                        </a:defRPr>
                      </a:lvl5pPr>
                      <a:lvl6pPr marL="2286000" algn="l" defTabSz="914400" rtl="0" eaLnBrk="1" latinLnBrk="0" hangingPunct="1">
                        <a:defRPr sz="1800" kern="1200">
                          <a:solidFill>
                            <a:schemeClr val="dk1"/>
                          </a:solidFill>
                          <a:latin typeface="Arial"/>
                          <a:ea typeface="Geneva"/>
                          <a:cs typeface="Geneva"/>
                        </a:defRPr>
                      </a:lvl6pPr>
                      <a:lvl7pPr marL="2743200" algn="l" defTabSz="914400" rtl="0" eaLnBrk="1" latinLnBrk="0" hangingPunct="1">
                        <a:defRPr sz="1800" kern="1200">
                          <a:solidFill>
                            <a:schemeClr val="dk1"/>
                          </a:solidFill>
                          <a:latin typeface="Arial"/>
                          <a:ea typeface="Geneva"/>
                          <a:cs typeface="Geneva"/>
                        </a:defRPr>
                      </a:lvl7pPr>
                      <a:lvl8pPr marL="3200400" algn="l" defTabSz="914400" rtl="0" eaLnBrk="1" latinLnBrk="0" hangingPunct="1">
                        <a:defRPr sz="1800" kern="1200">
                          <a:solidFill>
                            <a:schemeClr val="dk1"/>
                          </a:solidFill>
                          <a:latin typeface="Arial"/>
                          <a:ea typeface="Geneva"/>
                          <a:cs typeface="Geneva"/>
                        </a:defRPr>
                      </a:lvl8pPr>
                      <a:lvl9pPr marL="3657600" algn="l" defTabSz="914400" rtl="0" eaLnBrk="1" latinLnBrk="0" hangingPunct="1">
                        <a:defRPr sz="1800" kern="1200">
                          <a:solidFill>
                            <a:schemeClr val="dk1"/>
                          </a:solidFill>
                          <a:latin typeface="Arial"/>
                          <a:ea typeface="Geneva"/>
                          <a:cs typeface="Genev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baseline="0" dirty="0">
                          <a:solidFill>
                            <a:schemeClr val="tx1"/>
                          </a:solidFill>
                          <a:latin typeface="Times New Roman"/>
                          <a:cs typeface="Times New Roman"/>
                        </a:rPr>
                        <a:t>Notes:</a:t>
                      </a:r>
                      <a:r>
                        <a:rPr kumimoji="0" lang="en-US" sz="1400" b="0" i="0" u="none" strike="noStrike" kern="1200" cap="none" spc="0" normalizeH="0" baseline="0" noProof="0" dirty="0">
                          <a:ln>
                            <a:noFill/>
                          </a:ln>
                          <a:solidFill>
                            <a:srgbClr val="000000"/>
                          </a:solidFill>
                          <a:effectLst/>
                          <a:uLnTx/>
                          <a:uFillTx/>
                          <a:latin typeface="Times New Roman"/>
                          <a:cs typeface="Times New Roman"/>
                        </a:rPr>
                        <a:t> Each column reports an estimate from a separate OLS regression of vaccination status (0/1) on years of schooling .  Controls include race, ethnicity, marital status, union status, years of experience, tenure at current job, and firm size.  Standard errors clustered at the state level are reported in parentheses.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imes New Roman"/>
                        <a:cs typeface="Times New Roman"/>
                      </a:endParaRPr>
                    </a:p>
                    <a:p>
                      <a:endParaRPr lang="en-US" sz="1400" i="0" baseline="0" dirty="0">
                        <a:solidFill>
                          <a:schemeClr val="tx1"/>
                        </a:solidFill>
                        <a:latin typeface="Times New Roman"/>
                        <a:cs typeface="Times New Roman"/>
                      </a:endParaRPr>
                    </a:p>
                    <a:p>
                      <a:endParaRPr lang="en-US" sz="14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517DC7CB-ED33-4D74-63EB-F0788B01BFD2}"/>
              </a:ext>
            </a:extLst>
          </p:cNvPr>
          <p:cNvSpPr txBox="1"/>
          <p:nvPr/>
        </p:nvSpPr>
        <p:spPr>
          <a:xfrm flipH="1">
            <a:off x="3276600" y="1066801"/>
            <a:ext cx="2385060" cy="307777"/>
          </a:xfrm>
          <a:prstGeom prst="rect">
            <a:avLst/>
          </a:prstGeom>
          <a:noFill/>
        </p:spPr>
        <p:txBody>
          <a:bodyPr wrap="square" rtlCol="0">
            <a:spAutoFit/>
          </a:bodyPr>
          <a:lstStyle/>
          <a:p>
            <a:pPr>
              <a:defRPr/>
            </a:pPr>
            <a:r>
              <a:rPr lang="en-US" sz="1400" kern="0" dirty="0">
                <a:solidFill>
                  <a:srgbClr val="FF0000"/>
                </a:solidFill>
              </a:rPr>
              <a:t>Don’t report “0.000”</a:t>
            </a:r>
          </a:p>
        </p:txBody>
      </p:sp>
      <p:cxnSp>
        <p:nvCxnSpPr>
          <p:cNvPr id="8" name="Straight Arrow Connector 7">
            <a:extLst>
              <a:ext uri="{FF2B5EF4-FFF2-40B4-BE49-F238E27FC236}">
                <a16:creationId xmlns:a16="http://schemas.microsoft.com/office/drawing/2014/main" id="{8DF78CB8-8A20-7A60-9336-8941FA22262C}"/>
              </a:ext>
            </a:extLst>
          </p:cNvPr>
          <p:cNvCxnSpPr>
            <a:cxnSpLocks/>
          </p:cNvCxnSpPr>
          <p:nvPr/>
        </p:nvCxnSpPr>
        <p:spPr>
          <a:xfrm>
            <a:off x="4038600" y="1374578"/>
            <a:ext cx="1066800" cy="606623"/>
          </a:xfrm>
          <a:prstGeom prst="straightConnector1">
            <a:avLst/>
          </a:prstGeom>
          <a:noFill/>
          <a:ln w="22225" cap="flat" cmpd="sng" algn="ctr">
            <a:solidFill>
              <a:srgbClr val="FF0000"/>
            </a:solidFill>
            <a:prstDash val="solid"/>
            <a:tailEnd type="triangle"/>
          </a:ln>
          <a:effectLst/>
        </p:spPr>
      </p:cxnSp>
      <p:sp>
        <p:nvSpPr>
          <p:cNvPr id="9" name="TextBox 8">
            <a:extLst>
              <a:ext uri="{FF2B5EF4-FFF2-40B4-BE49-F238E27FC236}">
                <a16:creationId xmlns:a16="http://schemas.microsoft.com/office/drawing/2014/main" id="{639B8340-211A-3248-C347-38B5743189B6}"/>
              </a:ext>
            </a:extLst>
          </p:cNvPr>
          <p:cNvSpPr txBox="1"/>
          <p:nvPr/>
        </p:nvSpPr>
        <p:spPr>
          <a:xfrm flipH="1">
            <a:off x="2025595" y="4724400"/>
            <a:ext cx="8610600" cy="1938992"/>
          </a:xfrm>
          <a:prstGeom prst="rect">
            <a:avLst/>
          </a:prstGeom>
          <a:noFill/>
        </p:spPr>
        <p:txBody>
          <a:bodyPr wrap="square" rtlCol="0">
            <a:spAutoFit/>
          </a:bodyPr>
          <a:lstStyle/>
          <a:p>
            <a:pPr>
              <a:defRPr/>
            </a:pPr>
            <a:r>
              <a:rPr lang="en-US" sz="2000" kern="0" dirty="0">
                <a:solidFill>
                  <a:srgbClr val="FF0000"/>
                </a:solidFill>
              </a:rPr>
              <a:t>An a one percentage point increase in the unemployment rate is associated with a .005 increase in the probability of being vaccinated (with the state fixed effects).</a:t>
            </a:r>
          </a:p>
          <a:p>
            <a:pPr>
              <a:defRPr/>
            </a:pPr>
            <a:endParaRPr lang="en-US" sz="2000" kern="0" dirty="0">
              <a:solidFill>
                <a:srgbClr val="FF0000"/>
              </a:solidFill>
            </a:endParaRPr>
          </a:p>
          <a:p>
            <a:pPr>
              <a:defRPr/>
            </a:pPr>
            <a:r>
              <a:rPr lang="en-US" sz="2000" kern="0" dirty="0">
                <a:solidFill>
                  <a:srgbClr val="FF0000"/>
                </a:solidFill>
              </a:rPr>
              <a:t>If the unemployment rate goes from 10.1 to 11.1 percent, that is a one percentage point increase in the unemployment rate. </a:t>
            </a:r>
          </a:p>
        </p:txBody>
      </p:sp>
    </p:spTree>
    <p:extLst>
      <p:ext uri="{BB962C8B-B14F-4D97-AF65-F5344CB8AC3E}">
        <p14:creationId xmlns:p14="http://schemas.microsoft.com/office/powerpoint/2010/main" val="1072606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4">
            <a:extLst>
              <a:ext uri="{FF2B5EF4-FFF2-40B4-BE49-F238E27FC236}">
                <a16:creationId xmlns:a16="http://schemas.microsoft.com/office/drawing/2014/main" id="{9FA17BF0-02C7-CB15-182D-DA9B9ED36860}"/>
              </a:ext>
            </a:extLst>
          </p:cNvPr>
          <p:cNvGraphicFramePr>
            <a:graphicFrameLocks/>
          </p:cNvGraphicFramePr>
          <p:nvPr/>
        </p:nvGraphicFramePr>
        <p:xfrm>
          <a:off x="2438401" y="1371601"/>
          <a:ext cx="7238999" cy="5190553"/>
        </p:xfrm>
        <a:graphic>
          <a:graphicData uri="http://schemas.openxmlformats.org/drawingml/2006/table">
            <a:tbl>
              <a:tblPr firstRow="1" bandRow="1"/>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1588133">
                  <a:extLst>
                    <a:ext uri="{9D8B030D-6E8A-4147-A177-3AD203B41FA5}">
                      <a16:colId xmlns:a16="http://schemas.microsoft.com/office/drawing/2014/main" val="20002"/>
                    </a:ext>
                  </a:extLst>
                </a:gridCol>
                <a:gridCol w="1667539">
                  <a:extLst>
                    <a:ext uri="{9D8B030D-6E8A-4147-A177-3AD203B41FA5}">
                      <a16:colId xmlns:a16="http://schemas.microsoft.com/office/drawing/2014/main" val="20003"/>
                    </a:ext>
                  </a:extLst>
                </a:gridCol>
              </a:tblGrid>
              <a:tr h="761999">
                <a:tc gridSpan="4">
                  <a:txBody>
                    <a:bodyPr/>
                    <a:lstStyle>
                      <a:lvl1pPr marL="0" algn="l" defTabSz="685800" rtl="0" eaLnBrk="1" latinLnBrk="0" hangingPunct="1">
                        <a:defRPr sz="1350" b="1" kern="1200">
                          <a:solidFill>
                            <a:schemeClr val="lt1"/>
                          </a:solidFill>
                          <a:latin typeface="Arial"/>
                          <a:ea typeface="Geneva"/>
                          <a:cs typeface="Geneva"/>
                        </a:defRPr>
                      </a:lvl1pPr>
                      <a:lvl2pPr marL="342900" algn="l" defTabSz="685800" rtl="0" eaLnBrk="1" latinLnBrk="0" hangingPunct="1">
                        <a:defRPr sz="1350" b="1" kern="1200">
                          <a:solidFill>
                            <a:schemeClr val="lt1"/>
                          </a:solidFill>
                          <a:latin typeface="Arial"/>
                          <a:ea typeface="Geneva"/>
                          <a:cs typeface="Geneva"/>
                        </a:defRPr>
                      </a:lvl2pPr>
                      <a:lvl3pPr marL="685800" algn="l" defTabSz="685800" rtl="0" eaLnBrk="1" latinLnBrk="0" hangingPunct="1">
                        <a:defRPr sz="1350" b="1" kern="1200">
                          <a:solidFill>
                            <a:schemeClr val="lt1"/>
                          </a:solidFill>
                          <a:latin typeface="Arial"/>
                          <a:ea typeface="Geneva"/>
                          <a:cs typeface="Geneva"/>
                        </a:defRPr>
                      </a:lvl3pPr>
                      <a:lvl4pPr marL="1028700" algn="l" defTabSz="685800" rtl="0" eaLnBrk="1" latinLnBrk="0" hangingPunct="1">
                        <a:defRPr sz="1350" b="1" kern="1200">
                          <a:solidFill>
                            <a:schemeClr val="lt1"/>
                          </a:solidFill>
                          <a:latin typeface="Arial"/>
                          <a:ea typeface="Geneva"/>
                          <a:cs typeface="Geneva"/>
                        </a:defRPr>
                      </a:lvl4pPr>
                      <a:lvl5pPr marL="1371600" algn="l" defTabSz="685800" rtl="0" eaLnBrk="1" latinLnBrk="0" hangingPunct="1">
                        <a:defRPr sz="1350" b="1" kern="1200">
                          <a:solidFill>
                            <a:schemeClr val="lt1"/>
                          </a:solidFill>
                          <a:latin typeface="Arial"/>
                          <a:ea typeface="Geneva"/>
                          <a:cs typeface="Geneva"/>
                        </a:defRPr>
                      </a:lvl5pPr>
                      <a:lvl6pPr marL="1714500" algn="l" defTabSz="685800" rtl="0" eaLnBrk="1" latinLnBrk="0" hangingPunct="1">
                        <a:defRPr sz="1350" b="1" kern="1200">
                          <a:solidFill>
                            <a:schemeClr val="lt1"/>
                          </a:solidFill>
                          <a:latin typeface="Arial"/>
                          <a:ea typeface="Geneva"/>
                          <a:cs typeface="Geneva"/>
                        </a:defRPr>
                      </a:lvl6pPr>
                      <a:lvl7pPr marL="2057400" algn="l" defTabSz="685800" rtl="0" eaLnBrk="1" latinLnBrk="0" hangingPunct="1">
                        <a:defRPr sz="1350" b="1" kern="1200">
                          <a:solidFill>
                            <a:schemeClr val="lt1"/>
                          </a:solidFill>
                          <a:latin typeface="Arial"/>
                          <a:ea typeface="Geneva"/>
                          <a:cs typeface="Geneva"/>
                        </a:defRPr>
                      </a:lvl7pPr>
                      <a:lvl8pPr marL="2400300" algn="l" defTabSz="685800" rtl="0" eaLnBrk="1" latinLnBrk="0" hangingPunct="1">
                        <a:defRPr sz="1350" b="1" kern="1200">
                          <a:solidFill>
                            <a:schemeClr val="lt1"/>
                          </a:solidFill>
                          <a:latin typeface="Arial"/>
                          <a:ea typeface="Geneva"/>
                          <a:cs typeface="Geneva"/>
                        </a:defRPr>
                      </a:lvl8pPr>
                      <a:lvl9pPr marL="2743200" algn="l" defTabSz="685800" rtl="0" eaLnBrk="1" latinLnBrk="0" hangingPunct="1">
                        <a:defRPr sz="1350" b="1" kern="1200">
                          <a:solidFill>
                            <a:schemeClr val="lt1"/>
                          </a:solidFill>
                          <a:latin typeface="Arial"/>
                          <a:ea typeface="Geneva"/>
                          <a:cs typeface="Geneva"/>
                        </a:defRPr>
                      </a:lvl9pPr>
                    </a:lstStyle>
                    <a:p>
                      <a:pPr algn="ctr"/>
                      <a:r>
                        <a:rPr lang="en-US" sz="2000" baseline="0" dirty="0">
                          <a:solidFill>
                            <a:srgbClr val="000000"/>
                          </a:solidFill>
                          <a:latin typeface="Times New Roman"/>
                          <a:cs typeface="Times New Roman"/>
                        </a:rPr>
                        <a:t>Estimates of the relationship between years of schooling and hourly wages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329456">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gridSpan="3">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algn="l"/>
                      <a:r>
                        <a:rPr lang="en-US" sz="1700" i="0" baseline="0" dirty="0">
                          <a:solidFill>
                            <a:schemeClr val="tx1"/>
                          </a:solidFill>
                          <a:latin typeface="Times New Roman"/>
                          <a:cs typeface="Times New Roman"/>
                        </a:rPr>
                        <a:t>              Males</a:t>
                      </a:r>
                      <a:r>
                        <a:rPr lang="en-US" sz="1700" i="0" dirty="0">
                          <a:solidFill>
                            <a:schemeClr val="tx1"/>
                          </a:solidFill>
                          <a:latin typeface="Times New Roman"/>
                          <a:cs typeface="Times New Roman"/>
                        </a:rPr>
                        <a:t>                                      Females </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021">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2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lgn="ctr">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2967">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9456">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endParaRPr lang="en-US" sz="17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10004"/>
                  </a:ext>
                </a:extLst>
              </a:tr>
              <a:tr h="811103">
                <a:tc gridSpan="4">
                  <a:txBody>
                    <a:bodyPr/>
                    <a:lstStyle>
                      <a:lvl1pPr marL="0" algn="l" defTabSz="685800" rtl="0" eaLnBrk="1" latinLnBrk="0" hangingPunct="1">
                        <a:defRPr sz="1350" kern="1200">
                          <a:solidFill>
                            <a:schemeClr val="dk1"/>
                          </a:solidFill>
                          <a:latin typeface="Arial"/>
                          <a:ea typeface="Geneva"/>
                          <a:cs typeface="Geneva"/>
                        </a:defRPr>
                      </a:lvl1pPr>
                      <a:lvl2pPr marL="342900" algn="l" defTabSz="685800" rtl="0" eaLnBrk="1" latinLnBrk="0" hangingPunct="1">
                        <a:defRPr sz="1350" kern="1200">
                          <a:solidFill>
                            <a:schemeClr val="dk1"/>
                          </a:solidFill>
                          <a:latin typeface="Arial"/>
                          <a:ea typeface="Geneva"/>
                          <a:cs typeface="Geneva"/>
                        </a:defRPr>
                      </a:lvl2pPr>
                      <a:lvl3pPr marL="685800" algn="l" defTabSz="685800" rtl="0" eaLnBrk="1" latinLnBrk="0" hangingPunct="1">
                        <a:defRPr sz="1350" kern="1200">
                          <a:solidFill>
                            <a:schemeClr val="dk1"/>
                          </a:solidFill>
                          <a:latin typeface="Arial"/>
                          <a:ea typeface="Geneva"/>
                          <a:cs typeface="Geneva"/>
                        </a:defRPr>
                      </a:lvl3pPr>
                      <a:lvl4pPr marL="1028700" algn="l" defTabSz="685800" rtl="0" eaLnBrk="1" latinLnBrk="0" hangingPunct="1">
                        <a:defRPr sz="1350" kern="1200">
                          <a:solidFill>
                            <a:schemeClr val="dk1"/>
                          </a:solidFill>
                          <a:latin typeface="Arial"/>
                          <a:ea typeface="Geneva"/>
                          <a:cs typeface="Geneva"/>
                        </a:defRPr>
                      </a:lvl4pPr>
                      <a:lvl5pPr marL="1371600" algn="l" defTabSz="685800" rtl="0" eaLnBrk="1" latinLnBrk="0" hangingPunct="1">
                        <a:defRPr sz="1350" kern="1200">
                          <a:solidFill>
                            <a:schemeClr val="dk1"/>
                          </a:solidFill>
                          <a:latin typeface="Arial"/>
                          <a:ea typeface="Geneva"/>
                          <a:cs typeface="Geneva"/>
                        </a:defRPr>
                      </a:lvl5pPr>
                      <a:lvl6pPr marL="1714500" algn="l" defTabSz="685800" rtl="0" eaLnBrk="1" latinLnBrk="0" hangingPunct="1">
                        <a:defRPr sz="1350" kern="1200">
                          <a:solidFill>
                            <a:schemeClr val="dk1"/>
                          </a:solidFill>
                          <a:latin typeface="Arial"/>
                          <a:ea typeface="Geneva"/>
                          <a:cs typeface="Geneva"/>
                        </a:defRPr>
                      </a:lvl6pPr>
                      <a:lvl7pPr marL="2057400" algn="l" defTabSz="685800" rtl="0" eaLnBrk="1" latinLnBrk="0" hangingPunct="1">
                        <a:defRPr sz="1350" kern="1200">
                          <a:solidFill>
                            <a:schemeClr val="dk1"/>
                          </a:solidFill>
                          <a:latin typeface="Arial"/>
                          <a:ea typeface="Geneva"/>
                          <a:cs typeface="Geneva"/>
                        </a:defRPr>
                      </a:lvl7pPr>
                      <a:lvl8pPr marL="2400300" algn="l" defTabSz="685800" rtl="0" eaLnBrk="1" latinLnBrk="0" hangingPunct="1">
                        <a:defRPr sz="1350" kern="1200">
                          <a:solidFill>
                            <a:schemeClr val="dk1"/>
                          </a:solidFill>
                          <a:latin typeface="Arial"/>
                          <a:ea typeface="Geneva"/>
                          <a:cs typeface="Geneva"/>
                        </a:defRPr>
                      </a:lvl8pPr>
                      <a:lvl9pPr marL="2743200" algn="l" defTabSz="685800" rtl="0" eaLnBrk="1" latinLnBrk="0" hangingPunct="1">
                        <a:defRPr sz="1350" kern="1200">
                          <a:solidFill>
                            <a:schemeClr val="dk1"/>
                          </a:solidFill>
                          <a:latin typeface="Arial"/>
                          <a:ea typeface="Geneva"/>
                          <a:cs typeface="Geneva"/>
                        </a:defRPr>
                      </a:lvl9pPr>
                    </a:lstStyle>
                    <a:p>
                      <a:r>
                        <a:rPr lang="en-US" sz="1400" i="0" baseline="0" dirty="0">
                          <a:solidFill>
                            <a:schemeClr val="tx1"/>
                          </a:solidFill>
                          <a:latin typeface="Times New Roman"/>
                          <a:cs typeface="Times New Roman"/>
                        </a:rPr>
                        <a:t>Notes: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endParaRPr lang="en-US" sz="1400" i="0" baseline="0" dirty="0">
                        <a:solidFill>
                          <a:schemeClr val="tx1"/>
                        </a:solidFill>
                        <a:latin typeface="Times New Roman"/>
                        <a:cs typeface="Times New Roman"/>
                      </a:endParaRPr>
                    </a:p>
                    <a:p>
                      <a:r>
                        <a:rPr lang="en-US" sz="1400" i="0" baseline="0" dirty="0">
                          <a:solidFill>
                            <a:schemeClr val="tx1"/>
                          </a:solidFill>
                          <a:latin typeface="Times New Roman"/>
                          <a:cs typeface="Times New Roman"/>
                        </a:rPr>
                        <a:t>* Statistically significant at the 10% level; ** at the 5% level; *** at the 1% level.</a:t>
                      </a: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7" name="Rectangle 6">
            <a:extLst>
              <a:ext uri="{FF2B5EF4-FFF2-40B4-BE49-F238E27FC236}">
                <a16:creationId xmlns:a16="http://schemas.microsoft.com/office/drawing/2014/main" id="{659CF32D-267C-88F4-1705-79CD25558806}"/>
              </a:ext>
            </a:extLst>
          </p:cNvPr>
          <p:cNvSpPr/>
          <p:nvPr/>
        </p:nvSpPr>
        <p:spPr>
          <a:xfrm>
            <a:off x="5264842" y="457201"/>
            <a:ext cx="1808507" cy="445635"/>
          </a:xfrm>
          <a:prstGeom prst="rect">
            <a:avLst/>
          </a:prstGeom>
        </p:spPr>
        <p:txBody>
          <a:bodyPr wrap="none">
            <a:spAutoFit/>
          </a:bodyPr>
          <a:lstStyle/>
          <a:p>
            <a:pPr algn="ctr" eaLnBrk="0" hangingPunct="0">
              <a:lnSpc>
                <a:spcPct val="80000"/>
              </a:lnSpc>
              <a:spcBef>
                <a:spcPct val="20000"/>
              </a:spcBef>
              <a:defRPr/>
            </a:pPr>
            <a:r>
              <a:rPr lang="en-US" altLang="en-US" sz="2800" b="1" kern="0" dirty="0">
                <a:solidFill>
                  <a:prstClr val="black"/>
                </a:solidFill>
                <a:sym typeface="Symbol" panose="05050102010706020507" pitchFamily="18" charset="2"/>
              </a:rPr>
              <a:t>Starg</a:t>
            </a:r>
            <a:r>
              <a:rPr lang="en-US" altLang="en-US" sz="2800" b="1" kern="0" dirty="0" err="1">
                <a:solidFill>
                  <a:prstClr val="black"/>
                </a:solidFill>
                <a:sym typeface="Symbol" panose="05050102010706020507" pitchFamily="18" charset="2"/>
              </a:rPr>
              <a:t>azing</a:t>
            </a:r>
            <a:r>
              <a:rPr lang="en-US" altLang="en-US" sz="2800" b="1" kern="0" dirty="0">
                <a:solidFill>
                  <a:prstClr val="black"/>
                </a:solidFill>
                <a:sym typeface="Symbol" panose="05050102010706020507" pitchFamily="18" charset="2"/>
              </a:rPr>
              <a:t> </a:t>
            </a:r>
          </a:p>
        </p:txBody>
      </p:sp>
      <p:sp>
        <p:nvSpPr>
          <p:cNvPr id="8" name="Oval 7">
            <a:extLst>
              <a:ext uri="{FF2B5EF4-FFF2-40B4-BE49-F238E27FC236}">
                <a16:creationId xmlns:a16="http://schemas.microsoft.com/office/drawing/2014/main" id="{A198FB79-3596-2B89-53B9-ADEFC38A9784}"/>
              </a:ext>
            </a:extLst>
          </p:cNvPr>
          <p:cNvSpPr/>
          <p:nvPr/>
        </p:nvSpPr>
        <p:spPr bwMode="auto">
          <a:xfrm>
            <a:off x="1752600" y="5715000"/>
            <a:ext cx="8382000" cy="5334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Tree>
    <p:extLst>
      <p:ext uri="{BB962C8B-B14F-4D97-AF65-F5344CB8AC3E}">
        <p14:creationId xmlns:p14="http://schemas.microsoft.com/office/powerpoint/2010/main" val="705752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C444A4-8B1A-66B9-89C6-7503C639F41F}"/>
              </a:ext>
            </a:extLst>
          </p:cNvPr>
          <p:cNvPicPr>
            <a:picLocks noChangeAspect="1"/>
          </p:cNvPicPr>
          <p:nvPr/>
        </p:nvPicPr>
        <p:blipFill>
          <a:blip r:embed="rId2"/>
          <a:stretch>
            <a:fillRect/>
          </a:stretch>
        </p:blipFill>
        <p:spPr>
          <a:xfrm>
            <a:off x="1676400" y="990600"/>
            <a:ext cx="9093642" cy="5179020"/>
          </a:xfrm>
          <a:prstGeom prst="rect">
            <a:avLst/>
          </a:prstGeom>
        </p:spPr>
      </p:pic>
      <p:sp>
        <p:nvSpPr>
          <p:cNvPr id="2" name="Rectangle: Rounded Corners 1">
            <a:extLst>
              <a:ext uri="{FF2B5EF4-FFF2-40B4-BE49-F238E27FC236}">
                <a16:creationId xmlns:a16="http://schemas.microsoft.com/office/drawing/2014/main" id="{A3891038-5332-5695-2F51-834EACB1D3AA}"/>
              </a:ext>
            </a:extLst>
          </p:cNvPr>
          <p:cNvSpPr/>
          <p:nvPr/>
        </p:nvSpPr>
        <p:spPr>
          <a:xfrm>
            <a:off x="8686800" y="914400"/>
            <a:ext cx="21336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8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8A647-73F8-3F89-ED4D-9874F1482894}"/>
              </a:ext>
            </a:extLst>
          </p:cNvPr>
          <p:cNvSpPr>
            <a:spLocks noGrp="1"/>
          </p:cNvSpPr>
          <p:nvPr>
            <p:ph idx="1"/>
          </p:nvPr>
        </p:nvSpPr>
        <p:spPr>
          <a:xfrm>
            <a:off x="1981200" y="3471697"/>
            <a:ext cx="8229600" cy="4525963"/>
          </a:xfrm>
        </p:spPr>
        <p:txBody>
          <a:bodyPr>
            <a:normAutofit/>
          </a:bodyPr>
          <a:lstStyle/>
          <a:p>
            <a:pPr marL="0" indent="0">
              <a:buNone/>
            </a:pPr>
            <a:endParaRPr lang="en-US" sz="2400" dirty="0">
              <a:solidFill>
                <a:srgbClr val="202020"/>
              </a:solidFill>
              <a:latin typeface="Helvetica" panose="020B0604020202020204" pitchFamily="34" charset="0"/>
            </a:endParaRPr>
          </a:p>
          <a:p>
            <a:pPr marL="0" indent="0">
              <a:buNone/>
            </a:pPr>
            <a:r>
              <a:rPr lang="en-US" sz="2400" dirty="0">
                <a:solidFill>
                  <a:srgbClr val="202020"/>
                </a:solidFill>
                <a:latin typeface="Palatino Linotype" panose="02040502050505030304" pitchFamily="18" charset="0"/>
              </a:rPr>
              <a:t>The current study, therefore, hypothesized that; </a:t>
            </a:r>
            <a:r>
              <a:rPr lang="en-US" sz="2400" i="1" dirty="0">
                <a:solidFill>
                  <a:srgbClr val="202020"/>
                </a:solidFill>
                <a:latin typeface="Palatino Linotype" panose="02040502050505030304" pitchFamily="18" charset="0"/>
              </a:rPr>
              <a:t>H1</a:t>
            </a:r>
            <a:r>
              <a:rPr lang="en-US" sz="2400" dirty="0">
                <a:solidFill>
                  <a:srgbClr val="202020"/>
                </a:solidFill>
                <a:latin typeface="Palatino Linotype" panose="02040502050505030304" pitchFamily="18" charset="0"/>
              </a:rPr>
              <a:t>: </a:t>
            </a:r>
            <a:r>
              <a:rPr lang="en-US" sz="2400" i="1" dirty="0">
                <a:solidFill>
                  <a:srgbClr val="202020"/>
                </a:solidFill>
                <a:latin typeface="Palatino Linotype" panose="02040502050505030304" pitchFamily="18" charset="0"/>
              </a:rPr>
              <a:t>Media attention has a significant influence on COVID-19</a:t>
            </a:r>
            <a:r>
              <a:rPr lang="en-US" sz="2400" dirty="0">
                <a:solidFill>
                  <a:srgbClr val="202020"/>
                </a:solidFill>
                <a:latin typeface="Palatino Linotype" panose="02040502050505030304" pitchFamily="18" charset="0"/>
              </a:rPr>
              <a:t> vaccine hesitancy. </a:t>
            </a:r>
            <a:r>
              <a:rPr lang="en-US" sz="2400" i="1" dirty="0">
                <a:solidFill>
                  <a:srgbClr val="202020"/>
                </a:solidFill>
                <a:latin typeface="Palatino Linotype" panose="02040502050505030304" pitchFamily="18" charset="0"/>
              </a:rPr>
              <a:t>H2</a:t>
            </a:r>
            <a:r>
              <a:rPr lang="en-US" sz="2400" dirty="0">
                <a:solidFill>
                  <a:srgbClr val="202020"/>
                </a:solidFill>
                <a:latin typeface="Palatino Linotype" panose="02040502050505030304" pitchFamily="18" charset="0"/>
              </a:rPr>
              <a:t>: </a:t>
            </a:r>
            <a:r>
              <a:rPr lang="en-US" sz="2400" i="1" dirty="0">
                <a:solidFill>
                  <a:srgbClr val="202020"/>
                </a:solidFill>
                <a:latin typeface="Palatino Linotype" panose="02040502050505030304" pitchFamily="18" charset="0"/>
              </a:rPr>
              <a:t>Media attention significantly influences fear of COVID-19 positively</a:t>
            </a:r>
            <a:r>
              <a:rPr lang="en-US" sz="2400" dirty="0">
                <a:solidFill>
                  <a:srgbClr val="202020"/>
                </a:solidFill>
                <a:latin typeface="Palatino Linotype" panose="02040502050505030304" pitchFamily="18" charset="0"/>
              </a:rPr>
              <a:t>.</a:t>
            </a:r>
            <a:endParaRPr lang="en-US" sz="2400" dirty="0">
              <a:latin typeface="Palatino Linotype" panose="02040502050505030304" pitchFamily="18" charset="0"/>
            </a:endParaRPr>
          </a:p>
        </p:txBody>
      </p:sp>
      <p:cxnSp>
        <p:nvCxnSpPr>
          <p:cNvPr id="5" name="Straight Arrow Connector 4">
            <a:extLst>
              <a:ext uri="{FF2B5EF4-FFF2-40B4-BE49-F238E27FC236}">
                <a16:creationId xmlns:a16="http://schemas.microsoft.com/office/drawing/2014/main" id="{B3B465D6-3769-4DAC-2A7A-D6D7A50534AA}"/>
              </a:ext>
            </a:extLst>
          </p:cNvPr>
          <p:cNvCxnSpPr>
            <a:cxnSpLocks/>
          </p:cNvCxnSpPr>
          <p:nvPr/>
        </p:nvCxnSpPr>
        <p:spPr>
          <a:xfrm flipV="1">
            <a:off x="4875069" y="4820066"/>
            <a:ext cx="273627" cy="124354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926539F-4DDE-E825-60BA-E9AC501485E5}"/>
              </a:ext>
            </a:extLst>
          </p:cNvPr>
          <p:cNvSpPr txBox="1"/>
          <p:nvPr/>
        </p:nvSpPr>
        <p:spPr>
          <a:xfrm>
            <a:off x="2105892" y="5965438"/>
            <a:ext cx="8308571" cy="400110"/>
          </a:xfrm>
          <a:prstGeom prst="rect">
            <a:avLst/>
          </a:prstGeom>
          <a:noFill/>
        </p:spPr>
        <p:txBody>
          <a:bodyPr wrap="square" rtlCol="0">
            <a:spAutoFit/>
          </a:bodyPr>
          <a:lstStyle/>
          <a:p>
            <a:pPr fontAlgn="base">
              <a:spcBef>
                <a:spcPct val="0"/>
              </a:spcBef>
              <a:spcAft>
                <a:spcPct val="0"/>
              </a:spcAft>
              <a:defRPr/>
            </a:pPr>
            <a:r>
              <a:rPr lang="en-US" sz="2000" dirty="0">
                <a:solidFill>
                  <a:srgbClr val="FF0000"/>
                </a:solidFill>
                <a:latin typeface="Arial" pitchFamily="34" charset="0"/>
                <a:cs typeface="Arial" pitchFamily="34" charset="0"/>
              </a:rPr>
              <a:t>Conflates statistical significance and importance</a:t>
            </a:r>
          </a:p>
        </p:txBody>
      </p:sp>
      <p:sp>
        <p:nvSpPr>
          <p:cNvPr id="20" name="Oval 19">
            <a:extLst>
              <a:ext uri="{FF2B5EF4-FFF2-40B4-BE49-F238E27FC236}">
                <a16:creationId xmlns:a16="http://schemas.microsoft.com/office/drawing/2014/main" id="{13771A5C-8ABE-2C53-7DBE-A1D965CFCED6}"/>
              </a:ext>
            </a:extLst>
          </p:cNvPr>
          <p:cNvSpPr/>
          <p:nvPr/>
        </p:nvSpPr>
        <p:spPr>
          <a:xfrm>
            <a:off x="3733800" y="4191000"/>
            <a:ext cx="2971800" cy="510698"/>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Calibri"/>
            </a:endParaRPr>
          </a:p>
        </p:txBody>
      </p:sp>
      <p:sp>
        <p:nvSpPr>
          <p:cNvPr id="7" name="TextBox 6">
            <a:extLst>
              <a:ext uri="{FF2B5EF4-FFF2-40B4-BE49-F238E27FC236}">
                <a16:creationId xmlns:a16="http://schemas.microsoft.com/office/drawing/2014/main" id="{A6A8DBCF-46A4-BB61-ADE1-4120595350A1}"/>
              </a:ext>
            </a:extLst>
          </p:cNvPr>
          <p:cNvSpPr txBox="1"/>
          <p:nvPr/>
        </p:nvSpPr>
        <p:spPr>
          <a:xfrm>
            <a:off x="1828801" y="1123321"/>
            <a:ext cx="8308571" cy="1323439"/>
          </a:xfrm>
          <a:prstGeom prst="rect">
            <a:avLst/>
          </a:prstGeom>
          <a:noFill/>
        </p:spPr>
        <p:txBody>
          <a:bodyPr wrap="square" rtlCol="0">
            <a:spAutoFit/>
          </a:bodyPr>
          <a:lstStyle/>
          <a:p>
            <a:pPr>
              <a:defRPr/>
            </a:pPr>
            <a:r>
              <a:rPr lang="en-US" sz="2000" kern="0" dirty="0">
                <a:solidFill>
                  <a:srgbClr val="FF0000"/>
                </a:solidFill>
              </a:rPr>
              <a:t>I see manuscripts submitted to the </a:t>
            </a:r>
            <a:r>
              <a:rPr lang="en-US" sz="2000" i="1" kern="0" dirty="0">
                <a:solidFill>
                  <a:srgbClr val="FF0000"/>
                </a:solidFill>
              </a:rPr>
              <a:t>Journal of Policy Analysis and Management </a:t>
            </a:r>
            <a:r>
              <a:rPr lang="en-US" sz="2000" kern="0" dirty="0">
                <a:solidFill>
                  <a:srgbClr val="FF0000"/>
                </a:solidFill>
              </a:rPr>
              <a:t>(JPAM) with this type of phrasing all the time.  I imagine that some policy journals publish papers that use this type of phrasing, but JPAM, as a general rule, does not. </a:t>
            </a:r>
          </a:p>
        </p:txBody>
      </p:sp>
    </p:spTree>
    <p:extLst>
      <p:ext uri="{BB962C8B-B14F-4D97-AF65-F5344CB8AC3E}">
        <p14:creationId xmlns:p14="http://schemas.microsoft.com/office/powerpoint/2010/main" val="3076304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9300" y="2954434"/>
            <a:ext cx="8077200" cy="1200329"/>
          </a:xfrm>
          <a:prstGeom prst="rect">
            <a:avLst/>
          </a:prstGeom>
        </p:spPr>
        <p:txBody>
          <a:bodyPr wrap="square">
            <a:spAutoFit/>
          </a:bodyPr>
          <a:lstStyle/>
          <a:p>
            <a:r>
              <a:rPr lang="en-US" dirty="0">
                <a:latin typeface="Palatino Linotype" panose="02040502050505030304" pitchFamily="18" charset="0"/>
              </a:rPr>
              <a:t>We here examine the alarming hypothesis that ordinary usage in economics takes statistical significance to be the same as economic significance.</a:t>
            </a:r>
          </a:p>
          <a:p>
            <a:endParaRPr lang="en-US" dirty="0">
              <a:latin typeface="Palatino Linotype" panose="02040502050505030304" pitchFamily="18" charset="0"/>
            </a:endParaRPr>
          </a:p>
          <a:p>
            <a:r>
              <a:rPr lang="en-US" dirty="0">
                <a:latin typeface="Palatino Linotype" panose="02040502050505030304" pitchFamily="18" charset="0"/>
              </a:rPr>
              <a:t>		                                  --McCloskey and </a:t>
            </a:r>
            <a:r>
              <a:rPr lang="en-US" dirty="0" err="1">
                <a:latin typeface="Palatino Linotype" panose="02040502050505030304" pitchFamily="18" charset="0"/>
              </a:rPr>
              <a:t>Ziliak</a:t>
            </a:r>
            <a:r>
              <a:rPr lang="en-US" dirty="0">
                <a:latin typeface="Palatino Linotype" panose="02040502050505030304" pitchFamily="18" charset="0"/>
              </a:rPr>
              <a:t> (1996, p. 98)</a:t>
            </a:r>
          </a:p>
        </p:txBody>
      </p:sp>
      <p:sp>
        <p:nvSpPr>
          <p:cNvPr id="5" name="Rectangle 4"/>
          <p:cNvSpPr/>
          <p:nvPr/>
        </p:nvSpPr>
        <p:spPr>
          <a:xfrm>
            <a:off x="2133600" y="381000"/>
            <a:ext cx="7848600" cy="2308324"/>
          </a:xfrm>
          <a:prstGeom prst="rect">
            <a:avLst/>
          </a:prstGeom>
        </p:spPr>
        <p:txBody>
          <a:bodyPr wrap="square">
            <a:spAutoFit/>
          </a:bodyPr>
          <a:lstStyle/>
          <a:p>
            <a:r>
              <a:rPr lang="en-US" dirty="0">
                <a:latin typeface="Palatino Linotype" panose="02040502050505030304" pitchFamily="18" charset="0"/>
              </a:rPr>
              <a:t>The problem, and our main point, is that a difference can be permanent…without being "significant" in other senses, such as for science or policy.  And a difference can be significant for science or policy and yet be insignificant statistically, ignored by the less thoughtful researchers. </a:t>
            </a:r>
          </a:p>
          <a:p>
            <a:r>
              <a:rPr lang="en-US" dirty="0">
                <a:latin typeface="Palatino Linotype" panose="02040502050505030304" pitchFamily="18" charset="0"/>
              </a:rPr>
              <a:t>                                      </a:t>
            </a:r>
          </a:p>
          <a:p>
            <a:r>
              <a:rPr lang="en-US" dirty="0">
                <a:latin typeface="Palatino Linotype" panose="02040502050505030304" pitchFamily="18" charset="0"/>
              </a:rPr>
              <a:t>                                                              --McCloskey and </a:t>
            </a:r>
            <a:r>
              <a:rPr lang="en-US" dirty="0" err="1">
                <a:latin typeface="Palatino Linotype" panose="02040502050505030304" pitchFamily="18" charset="0"/>
              </a:rPr>
              <a:t>Ziliak</a:t>
            </a:r>
            <a:r>
              <a:rPr lang="en-US" dirty="0">
                <a:latin typeface="Palatino Linotype" panose="02040502050505030304" pitchFamily="18" charset="0"/>
              </a:rPr>
              <a:t> (1996, p. 97)</a:t>
            </a:r>
          </a:p>
          <a:p>
            <a:endParaRPr lang="en-US" dirty="0"/>
          </a:p>
          <a:p>
            <a:r>
              <a:rPr lang="en-US" dirty="0"/>
              <a:t> </a:t>
            </a:r>
          </a:p>
        </p:txBody>
      </p:sp>
      <p:sp>
        <p:nvSpPr>
          <p:cNvPr id="6" name="Rectangle 5"/>
          <p:cNvSpPr/>
          <p:nvPr/>
        </p:nvSpPr>
        <p:spPr>
          <a:xfrm>
            <a:off x="1943100" y="4800600"/>
            <a:ext cx="8610600" cy="1754326"/>
          </a:xfrm>
          <a:prstGeom prst="rect">
            <a:avLst/>
          </a:prstGeom>
        </p:spPr>
        <p:txBody>
          <a:bodyPr wrap="square">
            <a:spAutoFit/>
          </a:bodyPr>
          <a:lstStyle/>
          <a:p>
            <a:r>
              <a:rPr lang="en-US" dirty="0">
                <a:latin typeface="Palatino Linotype" panose="02040502050505030304" pitchFamily="18" charset="0"/>
              </a:rPr>
              <a:t>Statistical computing software routinely provide t-statistics for every estimated coefficient. But that programs provide it does not mean that the information is relevant for science. We suspect that referees enforce the proliferation of meaningless t- and F-statistics, out of the belief that statistical and substantive significance are the same. </a:t>
            </a:r>
          </a:p>
          <a:p>
            <a:r>
              <a:rPr lang="en-US" dirty="0">
                <a:latin typeface="Palatino Linotype" panose="02040502050505030304" pitchFamily="18" charset="0"/>
              </a:rPr>
              <a:t>                                                                        --McCloskey and </a:t>
            </a:r>
            <a:r>
              <a:rPr lang="en-US" dirty="0" err="1">
                <a:latin typeface="Palatino Linotype" panose="02040502050505030304" pitchFamily="18" charset="0"/>
              </a:rPr>
              <a:t>Ziliak</a:t>
            </a:r>
            <a:r>
              <a:rPr lang="en-US" dirty="0">
                <a:latin typeface="Palatino Linotype" panose="02040502050505030304" pitchFamily="18" charset="0"/>
              </a:rPr>
              <a:t> (1996, p. 102)</a:t>
            </a:r>
          </a:p>
        </p:txBody>
      </p:sp>
    </p:spTree>
    <p:extLst>
      <p:ext uri="{BB962C8B-B14F-4D97-AF65-F5344CB8AC3E}">
        <p14:creationId xmlns:p14="http://schemas.microsoft.com/office/powerpoint/2010/main" val="6727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838201"/>
            <a:ext cx="8305800" cy="3077766"/>
          </a:xfrm>
          <a:prstGeom prst="rect">
            <a:avLst/>
          </a:prstGeom>
        </p:spPr>
        <p:txBody>
          <a:bodyPr wrap="square">
            <a:spAutoFit/>
          </a:bodyPr>
          <a:lstStyle/>
          <a:p>
            <a:pPr>
              <a:defRPr/>
            </a:pPr>
            <a:r>
              <a:rPr lang="en-US" sz="2000" kern="0" dirty="0">
                <a:solidFill>
                  <a:sysClr val="windowText" lastClr="000000"/>
                </a:solidFill>
                <a:latin typeface="Palatino Linotype" panose="02040502050505030304" pitchFamily="18" charset="0"/>
              </a:rPr>
              <a:t>The elementary point that "[t]here is no sharp border between 'significant' and 'insignificant,' only increasingly strong evidence as the P-value decreases" (David S. Moore and George P. McCabe 1993, p. 473) is not found in most of the earlier books from which most economists learned statistics and econometrics. The old classic by W. Allen Wallis and Harry V. Roberts, Statistics: A New Approach, first published in 1956, is an exception:</a:t>
            </a:r>
          </a:p>
          <a:p>
            <a:pPr>
              <a:defRPr/>
            </a:pPr>
            <a:endParaRPr lang="en-US" kern="0" dirty="0">
              <a:solidFill>
                <a:sysClr val="windowText" lastClr="000000"/>
              </a:solidFill>
              <a:latin typeface="Palatino Linotype" panose="02040502050505030304" pitchFamily="18" charset="0"/>
            </a:endParaRPr>
          </a:p>
          <a:p>
            <a:pPr>
              <a:defRPr/>
            </a:pPr>
            <a:endParaRPr lang="en-US" kern="0" dirty="0">
              <a:solidFill>
                <a:sysClr val="windowText" lastClr="000000"/>
              </a:solidFill>
              <a:latin typeface="Palatino Linotype" panose="02040502050505030304" pitchFamily="18" charset="0"/>
            </a:endParaRPr>
          </a:p>
          <a:p>
            <a:pPr>
              <a:defRPr/>
            </a:pPr>
            <a:endParaRPr lang="en-US" kern="0" dirty="0">
              <a:solidFill>
                <a:sysClr val="windowText" lastClr="000000"/>
              </a:solidFill>
            </a:endParaRPr>
          </a:p>
        </p:txBody>
      </p:sp>
      <p:sp>
        <p:nvSpPr>
          <p:cNvPr id="5" name="Rectangle 4"/>
          <p:cNvSpPr/>
          <p:nvPr/>
        </p:nvSpPr>
        <p:spPr>
          <a:xfrm>
            <a:off x="3505200" y="2667001"/>
            <a:ext cx="5410200" cy="3416320"/>
          </a:xfrm>
          <a:prstGeom prst="rect">
            <a:avLst/>
          </a:prstGeom>
        </p:spPr>
        <p:txBody>
          <a:bodyPr wrap="square">
            <a:spAutoFit/>
          </a:bodyPr>
          <a:lstStyle/>
          <a:p>
            <a:pPr>
              <a:defRPr/>
            </a:pPr>
            <a:endParaRPr lang="en-US" kern="0" dirty="0">
              <a:solidFill>
                <a:sysClr val="windowText" lastClr="000000"/>
              </a:solidFill>
            </a:endParaRPr>
          </a:p>
          <a:p>
            <a:pPr>
              <a:defRPr/>
            </a:pPr>
            <a:endParaRPr lang="en-US" kern="0" dirty="0">
              <a:solidFill>
                <a:sysClr val="windowText" lastClr="000000"/>
              </a:solidFill>
            </a:endParaRPr>
          </a:p>
          <a:p>
            <a:pPr>
              <a:defRPr/>
            </a:pPr>
            <a:endParaRPr lang="en-US" kern="0" dirty="0">
              <a:solidFill>
                <a:sysClr val="windowText" lastClr="000000"/>
              </a:solidFill>
            </a:endParaRPr>
          </a:p>
          <a:p>
            <a:pPr>
              <a:defRPr/>
            </a:pPr>
            <a:r>
              <a:rPr lang="en-US" kern="0" dirty="0">
                <a:solidFill>
                  <a:sysClr val="windowText" lastClr="000000"/>
                </a:solidFill>
                <a:latin typeface="Palatino Linotype" panose="02040502050505030304" pitchFamily="18" charset="0"/>
              </a:rPr>
              <a:t> It is essential not to confuse the statistical usage of "significant" with the everyday usage. In everyday usage, "significant" means "of practical importance," or simply "important." In statistical usage, "significant" means "signifying a characteristic of the population from which the sample is drawn," regardless of whether the characteristic is important. (Wallis and Roberts [1956] 1965, p. 385</a:t>
            </a:r>
          </a:p>
        </p:txBody>
      </p:sp>
    </p:spTree>
    <p:extLst>
      <p:ext uri="{BB962C8B-B14F-4D97-AF65-F5344CB8AC3E}">
        <p14:creationId xmlns:p14="http://schemas.microsoft.com/office/powerpoint/2010/main" val="2480972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361B108-9D22-E6A5-0DBF-66CA52926E31}"/>
              </a:ext>
            </a:extLst>
          </p:cNvPr>
          <p:cNvGraphicFramePr>
            <a:graphicFrameLocks noGrp="1"/>
          </p:cNvGraphicFramePr>
          <p:nvPr/>
        </p:nvGraphicFramePr>
        <p:xfrm>
          <a:off x="3048000" y="1744758"/>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822325">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0920">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3695">
                <a:tc gridSpan="2">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6ABCA02D-7A70-A140-7045-97B3D3D5D6A2}"/>
              </a:ext>
            </a:extLst>
          </p:cNvPr>
          <p:cNvSpPr/>
          <p:nvPr/>
        </p:nvSpPr>
        <p:spPr>
          <a:xfrm>
            <a:off x="2161857" y="2971800"/>
            <a:ext cx="513282" cy="369332"/>
          </a:xfrm>
          <a:prstGeom prst="rect">
            <a:avLst/>
          </a:prstGeom>
        </p:spPr>
        <p:txBody>
          <a:bodyPr wrap="none">
            <a:spAutoFit/>
          </a:bodyPr>
          <a:lstStyle/>
          <a:p>
            <a:pPr>
              <a:defRPr/>
            </a:pPr>
            <a:r>
              <a:rPr lang="en-US" kern="0" dirty="0">
                <a:solidFill>
                  <a:prstClr val="black"/>
                </a:solidFill>
              </a:rPr>
              <a:t>BIG</a:t>
            </a:r>
          </a:p>
        </p:txBody>
      </p:sp>
      <p:sp>
        <p:nvSpPr>
          <p:cNvPr id="7" name="Rectangle 6">
            <a:extLst>
              <a:ext uri="{FF2B5EF4-FFF2-40B4-BE49-F238E27FC236}">
                <a16:creationId xmlns:a16="http://schemas.microsoft.com/office/drawing/2014/main" id="{F548E7D5-94DB-BF8A-880D-5F7AA91A3FC9}"/>
              </a:ext>
            </a:extLst>
          </p:cNvPr>
          <p:cNvSpPr/>
          <p:nvPr/>
        </p:nvSpPr>
        <p:spPr>
          <a:xfrm>
            <a:off x="1919803" y="38100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8" name="Rectangle 7">
            <a:extLst>
              <a:ext uri="{FF2B5EF4-FFF2-40B4-BE49-F238E27FC236}">
                <a16:creationId xmlns:a16="http://schemas.microsoft.com/office/drawing/2014/main" id="{5F1BCC78-E69C-A059-9BE0-48D75EAE35BF}"/>
              </a:ext>
            </a:extLst>
          </p:cNvPr>
          <p:cNvSpPr/>
          <p:nvPr/>
        </p:nvSpPr>
        <p:spPr>
          <a:xfrm>
            <a:off x="3351499" y="304801"/>
            <a:ext cx="5489003"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Magnitude and Significance</a:t>
            </a:r>
          </a:p>
        </p:txBody>
      </p:sp>
    </p:spTree>
    <p:extLst>
      <p:ext uri="{BB962C8B-B14F-4D97-AF65-F5344CB8AC3E}">
        <p14:creationId xmlns:p14="http://schemas.microsoft.com/office/powerpoint/2010/main" val="2079246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2111557" y="3728091"/>
            <a:ext cx="7421881" cy="923330"/>
          </a:xfrm>
          <a:prstGeom prst="rect">
            <a:avLst/>
          </a:prstGeom>
          <a:noFill/>
        </p:spPr>
        <p:txBody>
          <a:bodyPr wrap="square" rtlCol="0">
            <a:spAutoFit/>
          </a:bodyPr>
          <a:lstStyle/>
          <a:p>
            <a:pPr>
              <a:defRPr/>
            </a:pPr>
            <a:r>
              <a:rPr lang="en-US" kern="0" dirty="0">
                <a:solidFill>
                  <a:srgbClr val="FF0000"/>
                </a:solidFill>
              </a:rPr>
              <a:t>Why would we characterize these estimates as “BIG”?  Big relative to what? </a:t>
            </a: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137442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2111557" y="3728092"/>
            <a:ext cx="7421881" cy="2585323"/>
          </a:xfrm>
          <a:prstGeom prst="rect">
            <a:avLst/>
          </a:prstGeom>
          <a:noFill/>
        </p:spPr>
        <p:txBody>
          <a:bodyPr wrap="square" rtlCol="0">
            <a:spAutoFit/>
          </a:bodyPr>
          <a:lstStyle/>
          <a:p>
            <a:pPr>
              <a:defRPr/>
            </a:pPr>
            <a:r>
              <a:rPr lang="en-US" kern="0" dirty="0">
                <a:solidFill>
                  <a:srgbClr val="FF0000"/>
                </a:solidFill>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rPr>
              <a:t>1. Relative to p</a:t>
            </a:r>
            <a:r>
              <a:rPr lang="en-US" kern="0" dirty="0" err="1">
                <a:solidFill>
                  <a:srgbClr val="FF0000"/>
                </a:solidFill>
              </a:rPr>
              <a:t>revious</a:t>
            </a:r>
            <a:r>
              <a:rPr lang="en-US" kern="0" dirty="0">
                <a:solidFill>
                  <a:srgbClr val="FF0000"/>
                </a:solidFill>
              </a:rPr>
              <a:t> estimates of the effect of schooling on wages…Cite the most important studies in this area (e.g., Angrist and Krueger 1991) or refer to a “stylized fact”.</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878332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TextBox 99334"/>
          <p:cNvSpPr txBox="1"/>
          <p:nvPr/>
        </p:nvSpPr>
        <p:spPr>
          <a:xfrm>
            <a:off x="2738450" y="2278604"/>
            <a:ext cx="838200" cy="707886"/>
          </a:xfrm>
          <a:prstGeom prst="rect">
            <a:avLst/>
          </a:prstGeom>
          <a:noFill/>
        </p:spPr>
        <p:txBody>
          <a:bodyPr wrap="square" rtlCol="0">
            <a:spAutoFit/>
          </a:bodyPr>
          <a:lstStyle/>
          <a:p>
            <a:pPr>
              <a:defRPr/>
            </a:pPr>
            <a:r>
              <a:rPr lang="en-US" sz="4000" kern="0" dirty="0">
                <a:solidFill>
                  <a:srgbClr val="FF0000"/>
                </a:solidFill>
              </a:rPr>
              <a:t> </a:t>
            </a:r>
          </a:p>
        </p:txBody>
      </p:sp>
      <p:cxnSp>
        <p:nvCxnSpPr>
          <p:cNvPr id="99410" name="Straight Connector 99409"/>
          <p:cNvCxnSpPr/>
          <p:nvPr/>
        </p:nvCxnSpPr>
        <p:spPr>
          <a:xfrm>
            <a:off x="3104005" y="48189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495" name="Straight Connector 99494"/>
          <p:cNvCxnSpPr/>
          <p:nvPr/>
        </p:nvCxnSpPr>
        <p:spPr>
          <a:xfrm>
            <a:off x="6879568" y="305059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ounded Rectangular Callout 48"/>
          <p:cNvSpPr/>
          <p:nvPr/>
        </p:nvSpPr>
        <p:spPr>
          <a:xfrm>
            <a:off x="1796220" y="4113762"/>
            <a:ext cx="914400" cy="525973"/>
          </a:xfrm>
          <a:prstGeom prst="wedgeRoundRectCallout">
            <a:avLst>
              <a:gd name="adj1" fmla="val 66903"/>
              <a:gd name="adj2" fmla="val -70058"/>
              <a:gd name="adj3" fmla="val 16667"/>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kern="0" dirty="0">
                <a:solidFill>
                  <a:srgbClr val="FF0000"/>
                </a:solidFill>
              </a:rPr>
              <a:t> </a:t>
            </a:r>
          </a:p>
        </p:txBody>
      </p:sp>
      <p:sp>
        <p:nvSpPr>
          <p:cNvPr id="52" name="Rounded Rectangular Callout 51"/>
          <p:cNvSpPr/>
          <p:nvPr/>
        </p:nvSpPr>
        <p:spPr>
          <a:xfrm>
            <a:off x="1672057" y="3508296"/>
            <a:ext cx="914400" cy="525973"/>
          </a:xfrm>
          <a:prstGeom prst="wedgeRoundRectCallout">
            <a:avLst>
              <a:gd name="adj1" fmla="val 66903"/>
              <a:gd name="adj2" fmla="val -70058"/>
              <a:gd name="adj3" fmla="val 16667"/>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800" kern="0" dirty="0">
              <a:solidFill>
                <a:srgbClr val="0070C0"/>
              </a:solidFill>
            </a:endParaRPr>
          </a:p>
        </p:txBody>
      </p:sp>
      <p:cxnSp>
        <p:nvCxnSpPr>
          <p:cNvPr id="226" name="Straight Connector 225"/>
          <p:cNvCxnSpPr/>
          <p:nvPr/>
        </p:nvCxnSpPr>
        <p:spPr>
          <a:xfrm>
            <a:off x="5867400" y="36576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4936902" y="3086100"/>
            <a:ext cx="16099" cy="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74029" y="3631842"/>
            <a:ext cx="1"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200299" y="3108894"/>
            <a:ext cx="1143000" cy="276999"/>
          </a:xfrm>
          <a:prstGeom prst="rect">
            <a:avLst/>
          </a:prstGeom>
          <a:noFill/>
        </p:spPr>
        <p:txBody>
          <a:bodyPr wrap="square" rtlCol="0">
            <a:spAutoFit/>
          </a:bodyPr>
          <a:lstStyle/>
          <a:p>
            <a:pPr>
              <a:defRPr/>
            </a:pPr>
            <a:r>
              <a:rPr lang="en-US" sz="1200" kern="0" dirty="0">
                <a:solidFill>
                  <a:prstClr val="black"/>
                </a:solidFill>
              </a:rPr>
              <a:t> </a:t>
            </a:r>
          </a:p>
        </p:txBody>
      </p:sp>
      <p:sp>
        <p:nvSpPr>
          <p:cNvPr id="51" name="TextBox 50"/>
          <p:cNvSpPr txBox="1"/>
          <p:nvPr/>
        </p:nvSpPr>
        <p:spPr>
          <a:xfrm>
            <a:off x="5819152" y="5234118"/>
            <a:ext cx="439295" cy="276999"/>
          </a:xfrm>
          <a:prstGeom prst="rect">
            <a:avLst/>
          </a:prstGeom>
          <a:noFill/>
        </p:spPr>
        <p:txBody>
          <a:bodyPr wrap="square" rtlCol="0">
            <a:spAutoFit/>
          </a:bodyPr>
          <a:lstStyle/>
          <a:p>
            <a:pPr>
              <a:defRPr/>
            </a:pPr>
            <a:r>
              <a:rPr lang="en-US" sz="1200" kern="0" dirty="0">
                <a:solidFill>
                  <a:prstClr val="black"/>
                </a:solidFill>
              </a:rPr>
              <a:t> </a:t>
            </a:r>
          </a:p>
        </p:txBody>
      </p:sp>
      <p:cxnSp>
        <p:nvCxnSpPr>
          <p:cNvPr id="10" name="Straight Connector 9"/>
          <p:cNvCxnSpPr/>
          <p:nvPr/>
        </p:nvCxnSpPr>
        <p:spPr>
          <a:xfrm>
            <a:off x="5410200" y="4799232"/>
            <a:ext cx="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10000" y="2413338"/>
            <a:ext cx="4572000" cy="369332"/>
          </a:xfrm>
          <a:prstGeom prst="rect">
            <a:avLst/>
          </a:prstGeom>
        </p:spPr>
        <p:txBody>
          <a:bodyPr>
            <a:spAutoFit/>
          </a:bodyPr>
          <a:lstStyle/>
          <a:p>
            <a:pPr>
              <a:defRPr/>
            </a:pPr>
            <a:endParaRPr lang="en-US" kern="0" dirty="0">
              <a:solidFill>
                <a:prstClr val="black"/>
              </a:solidFill>
            </a:endParaRPr>
          </a:p>
        </p:txBody>
      </p:sp>
      <p:sp>
        <p:nvSpPr>
          <p:cNvPr id="39" name="TextBox 38"/>
          <p:cNvSpPr txBox="1"/>
          <p:nvPr/>
        </p:nvSpPr>
        <p:spPr>
          <a:xfrm>
            <a:off x="2260559" y="2191807"/>
            <a:ext cx="860914" cy="3046988"/>
          </a:xfrm>
          <a:prstGeom prst="rect">
            <a:avLst/>
          </a:prstGeom>
          <a:noFill/>
        </p:spPr>
        <p:txBody>
          <a:bodyPr wrap="square" rtlCol="0">
            <a:spAutoFit/>
          </a:bodyPr>
          <a:lstStyle/>
          <a:p>
            <a:pPr>
              <a:defRPr/>
            </a:pPr>
            <a:endParaRPr lang="en-US" sz="2400" kern="0" dirty="0">
              <a:solidFill>
                <a:prstClr val="black"/>
              </a:solidFill>
            </a:endParaRPr>
          </a:p>
          <a:p>
            <a:pPr>
              <a:defRPr/>
            </a:pPr>
            <a:r>
              <a:rPr lang="en-US" sz="2400" kern="0" dirty="0">
                <a:solidFill>
                  <a:prstClr val="black"/>
                </a:solidFill>
              </a:rPr>
              <a:t> </a:t>
            </a:r>
          </a:p>
          <a:p>
            <a:pPr>
              <a:defRPr/>
            </a:pPr>
            <a:r>
              <a:rPr lang="en-US" sz="2400" kern="0" dirty="0">
                <a:solidFill>
                  <a:prstClr val="black"/>
                </a:solidFill>
              </a:rPr>
              <a:t> </a:t>
            </a:r>
          </a:p>
          <a:p>
            <a:pPr>
              <a:defRPr/>
            </a:pPr>
            <a:r>
              <a:rPr lang="en-US" sz="2400" kern="0" dirty="0">
                <a:solidFill>
                  <a:prstClr val="black"/>
                </a:solidFill>
              </a:rPr>
              <a:t>  </a:t>
            </a:r>
          </a:p>
          <a:p>
            <a:pPr>
              <a:defRPr/>
            </a:pPr>
            <a:r>
              <a:rPr lang="en-US" sz="2400" kern="0" dirty="0">
                <a:solidFill>
                  <a:prstClr val="black"/>
                </a:solidFill>
              </a:rPr>
              <a:t>  </a:t>
            </a:r>
          </a:p>
          <a:p>
            <a:pPr>
              <a:defRPr/>
            </a:pPr>
            <a:r>
              <a:rPr lang="en-US" sz="2400" kern="0" dirty="0">
                <a:solidFill>
                  <a:prstClr val="black"/>
                </a:solidFill>
              </a:rPr>
              <a:t>  </a:t>
            </a:r>
          </a:p>
          <a:p>
            <a:pPr>
              <a:defRPr/>
            </a:pPr>
            <a:r>
              <a:rPr lang="en-US" sz="2400" kern="0" dirty="0">
                <a:solidFill>
                  <a:prstClr val="black"/>
                </a:solidFill>
              </a:rPr>
              <a:t>  </a:t>
            </a:r>
          </a:p>
          <a:p>
            <a:pPr>
              <a:defRPr/>
            </a:pPr>
            <a:r>
              <a:rPr lang="en-US" sz="2400" kern="0" dirty="0">
                <a:solidFill>
                  <a:prstClr val="black"/>
                </a:solidFill>
              </a:rPr>
              <a:t>  </a:t>
            </a:r>
            <a:r>
              <a:rPr lang="en-US" sz="2000" kern="0" dirty="0">
                <a:solidFill>
                  <a:prstClr val="black"/>
                </a:solidFill>
              </a:rPr>
              <a:t> </a:t>
            </a:r>
          </a:p>
        </p:txBody>
      </p:sp>
      <p:sp>
        <p:nvSpPr>
          <p:cNvPr id="61" name="Rectangle 60"/>
          <p:cNvSpPr/>
          <p:nvPr/>
        </p:nvSpPr>
        <p:spPr>
          <a:xfrm>
            <a:off x="4572000" y="444234"/>
            <a:ext cx="5665614" cy="707886"/>
          </a:xfrm>
          <a:prstGeom prst="rect">
            <a:avLst/>
          </a:prstGeom>
        </p:spPr>
        <p:txBody>
          <a:bodyPr wrap="square">
            <a:spAutoFit/>
          </a:bodyPr>
          <a:lstStyle/>
          <a:p>
            <a:pPr>
              <a:defRPr/>
            </a:pPr>
            <a:endParaRPr lang="en-US" sz="2000" kern="0" dirty="0">
              <a:solidFill>
                <a:prstClr val="black"/>
              </a:solidFill>
            </a:endParaRPr>
          </a:p>
          <a:p>
            <a:pPr>
              <a:defRPr/>
            </a:pPr>
            <a:endParaRPr lang="en-US" sz="2000" kern="0" dirty="0">
              <a:solidFill>
                <a:prstClr val="black"/>
              </a:solidFill>
            </a:endParaRPr>
          </a:p>
        </p:txBody>
      </p:sp>
      <p:sp>
        <p:nvSpPr>
          <p:cNvPr id="4" name="Rectangle 3"/>
          <p:cNvSpPr/>
          <p:nvPr/>
        </p:nvSpPr>
        <p:spPr>
          <a:xfrm>
            <a:off x="2046218" y="1653504"/>
            <a:ext cx="8077200" cy="3970318"/>
          </a:xfrm>
          <a:prstGeom prst="rect">
            <a:avLst/>
          </a:prstGeom>
        </p:spPr>
        <p:txBody>
          <a:bodyPr wrap="square">
            <a:spAutoFit/>
          </a:bodyPr>
          <a:lstStyle/>
          <a:p>
            <a:pPr>
              <a:defRPr/>
            </a:pPr>
            <a:r>
              <a:rPr lang="en-US" sz="3600" b="1" kern="0" dirty="0">
                <a:solidFill>
                  <a:sysClr val="windowText" lastClr="000000"/>
                </a:solidFill>
              </a:rPr>
              <a:t>Stylized fact</a:t>
            </a:r>
          </a:p>
          <a:p>
            <a:pPr>
              <a:defRPr/>
            </a:pPr>
            <a:r>
              <a:rPr lang="en-US" sz="1200" kern="0" dirty="0">
                <a:solidFill>
                  <a:sysClr val="windowText" lastClr="000000"/>
                </a:solidFill>
              </a:rPr>
              <a:t>From Wikipedia, the free encyclopedia</a:t>
            </a:r>
          </a:p>
          <a:p>
            <a:pPr>
              <a:defRPr/>
            </a:pPr>
            <a:r>
              <a:rPr lang="en-US" sz="1200" kern="0" dirty="0">
                <a:solidFill>
                  <a:sysClr val="windowText" lastClr="000000"/>
                </a:solidFill>
              </a:rPr>
              <a:t>  (Redirected from </a:t>
            </a:r>
            <a:r>
              <a:rPr lang="en-US" sz="1200" kern="0" dirty="0">
                <a:solidFill>
                  <a:sysClr val="windowText" lastClr="000000"/>
                </a:solidFill>
                <a:hlinkClick r:id="rId3" tooltip="Stylized facts"/>
              </a:rPr>
              <a:t>Stylized facts</a:t>
            </a:r>
            <a:r>
              <a:rPr lang="en-US" sz="1200" kern="0" dirty="0">
                <a:solidFill>
                  <a:sysClr val="windowText" lastClr="000000"/>
                </a:solidFill>
              </a:rPr>
              <a:t>)</a:t>
            </a:r>
          </a:p>
          <a:p>
            <a:pPr>
              <a:defRPr/>
            </a:pPr>
            <a:r>
              <a:rPr lang="en-US" sz="1200" kern="0" dirty="0">
                <a:solidFill>
                  <a:sysClr val="windowText" lastClr="000000"/>
                </a:solidFill>
              </a:rPr>
              <a:t>Jump to: </a:t>
            </a:r>
            <a:r>
              <a:rPr lang="en-US" sz="1200" kern="0" dirty="0">
                <a:solidFill>
                  <a:sysClr val="windowText" lastClr="000000"/>
                </a:solidFill>
                <a:hlinkClick r:id="rId4"/>
              </a:rPr>
              <a:t>navigation</a:t>
            </a:r>
            <a:r>
              <a:rPr lang="en-US" sz="1200" kern="0" dirty="0">
                <a:solidFill>
                  <a:sysClr val="windowText" lastClr="000000"/>
                </a:solidFill>
              </a:rPr>
              <a:t>, </a:t>
            </a:r>
            <a:r>
              <a:rPr lang="en-US" sz="1200" kern="0" dirty="0">
                <a:solidFill>
                  <a:sysClr val="windowText" lastClr="000000"/>
                </a:solidFill>
                <a:hlinkClick r:id="rId5"/>
              </a:rPr>
              <a:t>search</a:t>
            </a:r>
            <a:r>
              <a:rPr lang="en-US" sz="1200" kern="0" dirty="0">
                <a:solidFill>
                  <a:sysClr val="windowText" lastClr="000000"/>
                </a:solidFill>
              </a:rPr>
              <a:t> </a:t>
            </a:r>
          </a:p>
          <a:p>
            <a:pPr>
              <a:defRPr/>
            </a:pPr>
            <a:endParaRPr lang="en-US" kern="0" dirty="0">
              <a:solidFill>
                <a:sysClr val="windowText" lastClr="000000"/>
              </a:solidFill>
            </a:endParaRPr>
          </a:p>
          <a:p>
            <a:pPr>
              <a:defRPr/>
            </a:pPr>
            <a:endParaRPr lang="en-US" kern="0" dirty="0">
              <a:solidFill>
                <a:sysClr val="windowText" lastClr="000000"/>
              </a:solidFill>
            </a:endParaRPr>
          </a:p>
          <a:p>
            <a:pPr>
              <a:defRPr/>
            </a:pPr>
            <a:r>
              <a:rPr lang="en-US" sz="2400" kern="0" dirty="0">
                <a:solidFill>
                  <a:sysClr val="windowText" lastClr="000000"/>
                </a:solidFill>
                <a:latin typeface="Palatino Linotype" panose="02040502050505030304" pitchFamily="18" charset="0"/>
              </a:rPr>
              <a:t>In </a:t>
            </a:r>
            <a:r>
              <a:rPr lang="en-US" sz="2400" kern="0" dirty="0">
                <a:solidFill>
                  <a:sysClr val="windowText" lastClr="000000"/>
                </a:solidFill>
                <a:latin typeface="Palatino Linotype" panose="02040502050505030304" pitchFamily="18" charset="0"/>
                <a:hlinkClick r:id="rId6" tooltip="Social science"/>
              </a:rPr>
              <a:t>social sciences</a:t>
            </a:r>
            <a:r>
              <a:rPr lang="en-US" sz="2400" kern="0" dirty="0">
                <a:solidFill>
                  <a:sysClr val="windowText" lastClr="000000"/>
                </a:solidFill>
                <a:latin typeface="Palatino Linotype" panose="02040502050505030304" pitchFamily="18" charset="0"/>
              </a:rPr>
              <a:t>, especially </a:t>
            </a:r>
            <a:r>
              <a:rPr lang="en-US" sz="2400" kern="0" dirty="0">
                <a:solidFill>
                  <a:sysClr val="windowText" lastClr="000000"/>
                </a:solidFill>
                <a:latin typeface="Palatino Linotype" panose="02040502050505030304" pitchFamily="18" charset="0"/>
                <a:hlinkClick r:id="rId7" tooltip="Economics"/>
              </a:rPr>
              <a:t>economics</a:t>
            </a:r>
            <a:r>
              <a:rPr lang="en-US" sz="2400" kern="0" dirty="0">
                <a:solidFill>
                  <a:sysClr val="windowText" lastClr="000000"/>
                </a:solidFill>
                <a:latin typeface="Palatino Linotype" panose="02040502050505030304" pitchFamily="18" charset="0"/>
              </a:rPr>
              <a:t>, a </a:t>
            </a:r>
            <a:r>
              <a:rPr lang="en-US" sz="2400" b="1" kern="0" dirty="0">
                <a:solidFill>
                  <a:sysClr val="windowText" lastClr="000000"/>
                </a:solidFill>
                <a:latin typeface="Palatino Linotype" panose="02040502050505030304" pitchFamily="18" charset="0"/>
              </a:rPr>
              <a:t>stylized fact</a:t>
            </a:r>
            <a:r>
              <a:rPr lang="en-US" sz="2400" kern="0" dirty="0">
                <a:solidFill>
                  <a:sysClr val="windowText" lastClr="000000"/>
                </a:solidFill>
                <a:latin typeface="Palatino Linotype" panose="02040502050505030304" pitchFamily="18" charset="0"/>
              </a:rPr>
              <a:t> is a simplified presentation of an empirical finding.</a:t>
            </a:r>
            <a:r>
              <a:rPr lang="en-US" sz="2400" kern="0" baseline="30000" dirty="0">
                <a:solidFill>
                  <a:sysClr val="windowText" lastClr="000000"/>
                </a:solidFill>
                <a:latin typeface="Palatino Linotype" panose="02040502050505030304" pitchFamily="18" charset="0"/>
                <a:hlinkClick r:id="rId8"/>
              </a:rPr>
              <a:t>[1]</a:t>
            </a:r>
            <a:r>
              <a:rPr lang="en-US" sz="2400" kern="0" dirty="0">
                <a:solidFill>
                  <a:sysClr val="windowText" lastClr="000000"/>
                </a:solidFill>
                <a:latin typeface="Palatino Linotype" panose="02040502050505030304" pitchFamily="18" charset="0"/>
              </a:rPr>
              <a:t> A stylized fact is often a broad generalization that summarizes some complicated statistical calculations, which although essentially true may have inaccuracies in the detail.</a:t>
            </a:r>
          </a:p>
        </p:txBody>
      </p:sp>
      <p:pic>
        <p:nvPicPr>
          <p:cNvPr id="5" name="Picture 4"/>
          <p:cNvPicPr>
            <a:picLocks noChangeAspect="1"/>
          </p:cNvPicPr>
          <p:nvPr/>
        </p:nvPicPr>
        <p:blipFill>
          <a:blip r:embed="rId9"/>
          <a:stretch>
            <a:fillRect/>
          </a:stretch>
        </p:blipFill>
        <p:spPr>
          <a:xfrm>
            <a:off x="7920241" y="48877"/>
            <a:ext cx="2486025" cy="2857500"/>
          </a:xfrm>
          <a:prstGeom prst="rect">
            <a:avLst/>
          </a:prstGeom>
        </p:spPr>
      </p:pic>
    </p:spTree>
    <p:extLst>
      <p:ext uri="{BB962C8B-B14F-4D97-AF65-F5344CB8AC3E}">
        <p14:creationId xmlns:p14="http://schemas.microsoft.com/office/powerpoint/2010/main" val="602321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2111557" y="3728091"/>
            <a:ext cx="7421881" cy="2862322"/>
          </a:xfrm>
          <a:prstGeom prst="rect">
            <a:avLst/>
          </a:prstGeom>
          <a:noFill/>
        </p:spPr>
        <p:txBody>
          <a:bodyPr wrap="square" rtlCol="0">
            <a:spAutoFit/>
          </a:bodyPr>
          <a:lstStyle/>
          <a:p>
            <a:pPr>
              <a:defRPr/>
            </a:pPr>
            <a:r>
              <a:rPr lang="en-US" kern="0" dirty="0">
                <a:solidFill>
                  <a:srgbClr val="FF0000"/>
                </a:solidFill>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rPr>
              <a:t>2. Relative to the effect of other policies or to an established benchmark/goal.  For instance, you could note that, according to your estimate, an additional year of schooling for Blacks would reduce the Black-White wage gap by 4 percentage points. </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486616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(.00001</a:t>
                      </a:r>
                      <a:r>
                        <a:rPr lang="en-US"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2111557" y="3728091"/>
            <a:ext cx="7421881" cy="2308324"/>
          </a:xfrm>
          <a:prstGeom prst="rect">
            <a:avLst/>
          </a:prstGeom>
          <a:noFill/>
        </p:spPr>
        <p:txBody>
          <a:bodyPr wrap="square" rtlCol="0">
            <a:spAutoFit/>
          </a:bodyPr>
          <a:lstStyle/>
          <a:p>
            <a:pPr>
              <a:defRPr/>
            </a:pPr>
            <a:r>
              <a:rPr lang="en-US" kern="0" dirty="0">
                <a:solidFill>
                  <a:srgbClr val="FF0000"/>
                </a:solidFill>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rPr>
              <a:t>3.  Relative to the mean wage in your sample, or to the change in wages from 1970 to 2015.  You’re looking for some way of anchoring the estimate and putting its magnitude into context...</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2741631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555"/>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(.00001</a:t>
                      </a:r>
                      <a:r>
                        <a:rPr lang="en-US"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4" y="1606820"/>
            <a:ext cx="582211" cy="369332"/>
          </a:xfrm>
          <a:prstGeom prst="rect">
            <a:avLst/>
          </a:prstGeom>
        </p:spPr>
        <p:txBody>
          <a:bodyPr wrap="none">
            <a:spAutoFit/>
          </a:bodyPr>
          <a:lstStyle/>
          <a:p>
            <a:pPr>
              <a:defRPr/>
            </a:pPr>
            <a:r>
              <a:rPr lang="en-US" kern="0" dirty="0">
                <a:solidFill>
                  <a:prstClr val="black"/>
                </a:solidFill>
                <a:latin typeface="Arial" pitchFamily="34" charset="0"/>
                <a:cs typeface="Arial" pitchFamily="34" charset="0"/>
              </a:rPr>
              <a:t>BIG</a:t>
            </a:r>
          </a:p>
        </p:txBody>
      </p:sp>
      <p:sp>
        <p:nvSpPr>
          <p:cNvPr id="15" name="Rectangle 14"/>
          <p:cNvSpPr/>
          <p:nvPr/>
        </p:nvSpPr>
        <p:spPr>
          <a:xfrm>
            <a:off x="2013456" y="2514600"/>
            <a:ext cx="824265" cy="369332"/>
          </a:xfrm>
          <a:prstGeom prst="rect">
            <a:avLst/>
          </a:prstGeom>
        </p:spPr>
        <p:txBody>
          <a:bodyPr wrap="none">
            <a:spAutoFit/>
          </a:bodyPr>
          <a:lstStyle/>
          <a:p>
            <a:pPr>
              <a:defRPr/>
            </a:pPr>
            <a:r>
              <a:rPr lang="en-US" kern="0" dirty="0">
                <a:solidFill>
                  <a:prstClr val="black"/>
                </a:solidFill>
                <a:latin typeface="Arial" pitchFamily="34" charset="0"/>
                <a:cs typeface="Arial" pitchFamily="34" charset="0"/>
              </a:rPr>
              <a:t>    </a:t>
            </a:r>
            <a:r>
              <a:rPr lang="en-US" sz="1200" kern="0" dirty="0">
                <a:solidFill>
                  <a:prstClr val="black"/>
                </a:solidFill>
                <a:latin typeface="Arial" pitchFamily="34" charset="0"/>
                <a:cs typeface="Arial" pitchFamily="34" charset="0"/>
              </a:rPr>
              <a:t>Small</a:t>
            </a:r>
          </a:p>
        </p:txBody>
      </p:sp>
      <p:sp>
        <p:nvSpPr>
          <p:cNvPr id="5" name="Oval 4"/>
          <p:cNvSpPr/>
          <p:nvPr/>
        </p:nvSpPr>
        <p:spPr bwMode="auto">
          <a:xfrm>
            <a:off x="1545866" y="2405527"/>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latin typeface="Arial" pitchFamily="34" charset="0"/>
              <a:ea typeface="Geneva" pitchFamily="34"/>
              <a:cs typeface="Geneva" pitchFamily="34"/>
            </a:endParaRPr>
          </a:p>
        </p:txBody>
      </p:sp>
      <p:sp>
        <p:nvSpPr>
          <p:cNvPr id="6" name="TextBox 5"/>
          <p:cNvSpPr txBox="1"/>
          <p:nvPr/>
        </p:nvSpPr>
        <p:spPr>
          <a:xfrm flipH="1">
            <a:off x="2111557" y="3728092"/>
            <a:ext cx="7421881" cy="2585323"/>
          </a:xfrm>
          <a:prstGeom prst="rect">
            <a:avLst/>
          </a:prstGeom>
          <a:noFill/>
        </p:spPr>
        <p:txBody>
          <a:bodyPr wrap="square" rtlCol="0">
            <a:spAutoFit/>
          </a:bodyPr>
          <a:lstStyle/>
          <a:p>
            <a:pPr>
              <a:defRPr/>
            </a:pPr>
            <a:r>
              <a:rPr lang="en-US" kern="0" dirty="0">
                <a:solidFill>
                  <a:srgbClr val="FF0000"/>
                </a:solidFill>
                <a:latin typeface="Arial" pitchFamily="34" charset="0"/>
                <a:cs typeface="Arial" pitchFamily="34" charset="0"/>
              </a:rPr>
              <a:t>Why would we characterize these estimates as “</a:t>
            </a:r>
            <a:r>
              <a:rPr lang="en-US" sz="1100" kern="0" dirty="0">
                <a:solidFill>
                  <a:srgbClr val="FF0000"/>
                </a:solidFill>
              </a:rPr>
              <a:t>small</a:t>
            </a:r>
            <a:r>
              <a:rPr lang="en-US" kern="0" dirty="0">
                <a:solidFill>
                  <a:srgbClr val="FF0000"/>
                </a:solidFill>
                <a:latin typeface="Arial" pitchFamily="34" charset="0"/>
                <a:cs typeface="Arial" pitchFamily="34" charset="0"/>
              </a:rPr>
              <a:t>”?  </a:t>
            </a:r>
            <a:r>
              <a:rPr lang="en-US" kern="0" dirty="0">
                <a:solidFill>
                  <a:srgbClr val="FF0000"/>
                </a:solidFill>
              </a:rPr>
              <a:t>Small </a:t>
            </a:r>
            <a:r>
              <a:rPr lang="en-US" kern="0" dirty="0">
                <a:solidFill>
                  <a:srgbClr val="FF0000"/>
                </a:solidFill>
                <a:latin typeface="Arial" pitchFamily="34" charset="0"/>
                <a:cs typeface="Arial" pitchFamily="34" charset="0"/>
              </a:rPr>
              <a:t>relative to what? </a:t>
            </a:r>
          </a:p>
          <a:p>
            <a:pPr>
              <a:defRPr/>
            </a:pPr>
            <a:endParaRPr lang="en-US" kern="0" dirty="0">
              <a:solidFill>
                <a:srgbClr val="FF0000"/>
              </a:solidFill>
              <a:latin typeface="Arial" pitchFamily="34" charset="0"/>
              <a:cs typeface="Arial" pitchFamily="34" charset="0"/>
            </a:endParaRPr>
          </a:p>
          <a:p>
            <a:pPr>
              <a:defRPr/>
            </a:pPr>
            <a:r>
              <a:rPr lang="en-US" kern="0" dirty="0">
                <a:solidFill>
                  <a:srgbClr val="FF0000"/>
                </a:solidFill>
              </a:rPr>
              <a:t>The above strategies still apply.  Often a good idea to point reader to the upper bound of the 95% CI.  Even the upper bound of the 95% CI is small relative to…  </a:t>
            </a:r>
            <a:endParaRPr lang="en-US" kern="0" dirty="0">
              <a:solidFill>
                <a:srgbClr val="FF0000"/>
              </a:solidFill>
              <a:latin typeface="Arial" pitchFamily="34" charset="0"/>
              <a:cs typeface="Arial" pitchFamily="34" charset="0"/>
            </a:endParaRPr>
          </a:p>
          <a:p>
            <a:pPr>
              <a:defRPr/>
            </a:pPr>
            <a:endParaRPr lang="en-US" kern="0" dirty="0">
              <a:solidFill>
                <a:srgbClr val="FF0000"/>
              </a:solidFill>
              <a:latin typeface="Arial" pitchFamily="34" charset="0"/>
              <a:cs typeface="Arial" pitchFamily="34" charset="0"/>
            </a:endParaRPr>
          </a:p>
          <a:p>
            <a:pPr>
              <a:defRPr/>
            </a:pPr>
            <a:endParaRPr lang="en-US" kern="0" dirty="0">
              <a:solidFill>
                <a:srgbClr val="FF0000"/>
              </a:solidFill>
              <a:latin typeface="Arial" pitchFamily="34" charset="0"/>
              <a:cs typeface="Arial" pitchFamily="34" charset="0"/>
            </a:endParaRPr>
          </a:p>
          <a:p>
            <a:pPr>
              <a:defRPr/>
            </a:pPr>
            <a:endParaRPr lang="en-US" kern="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653189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3E38625F-D56A-8463-9B75-47B2BFA391F2}"/>
              </a:ext>
            </a:extLst>
          </p:cNvPr>
          <p:cNvSpPr txBox="1">
            <a:spLocks/>
          </p:cNvSpPr>
          <p:nvPr/>
        </p:nvSpPr>
        <p:spPr bwMode="auto">
          <a:xfrm>
            <a:off x="1821843" y="990600"/>
            <a:ext cx="8458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anose="020B0604020202020204"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anose="020B0604020202020204"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endParaRPr lang="en-US" altLang="en-US" sz="2000" dirty="0">
              <a:solidFill>
                <a:sysClr val="windowText" lastClr="000000"/>
              </a:solidFill>
              <a:latin typeface="Arial" pitchFamily="34" charset="0"/>
            </a:endParaRPr>
          </a:p>
          <a:p>
            <a:pPr marL="0" indent="0">
              <a:lnSpc>
                <a:spcPct val="90000"/>
              </a:lnSpc>
              <a:buNone/>
              <a:defRPr/>
            </a:pPr>
            <a:r>
              <a:rPr lang="en-US" altLang="en-US" sz="2000" dirty="0">
                <a:solidFill>
                  <a:sysClr val="windowText" lastClr="000000"/>
                </a:solidFill>
                <a:latin typeface="Palatino Linotype" panose="02040502050505030304" pitchFamily="18" charset="0"/>
              </a:rPr>
              <a:t>Using data on 19- through 22-year-olds and an RD design, Carpenter and </a:t>
            </a:r>
            <a:r>
              <a:rPr lang="en-US" altLang="en-US" sz="2000" dirty="0" err="1">
                <a:solidFill>
                  <a:sysClr val="windowText" lastClr="000000"/>
                </a:solidFill>
                <a:latin typeface="Palatino Linotype" panose="02040502050505030304" pitchFamily="18" charset="0"/>
              </a:rPr>
              <a:t>Dobkin</a:t>
            </a:r>
            <a:r>
              <a:rPr lang="en-US" altLang="en-US" sz="2000" dirty="0">
                <a:solidFill>
                  <a:sysClr val="windowText" lastClr="000000"/>
                </a:solidFill>
                <a:latin typeface="Palatino Linotype" panose="02040502050505030304" pitchFamily="18" charset="0"/>
              </a:rPr>
              <a:t> (2009) found that reaching the minimum legal drinking age was associated with a 21% increase in alcohol consumption and a 15% increase in traffic fatalities</a:t>
            </a:r>
            <a:endParaRPr lang="en-US" altLang="en-US" sz="800" dirty="0">
              <a:solidFill>
                <a:sysClr val="windowText" lastClr="000000"/>
              </a:solidFill>
              <a:latin typeface="Palatino Linotype" panose="02040502050505030304" pitchFamily="18" charset="0"/>
            </a:endParaRPr>
          </a:p>
          <a:p>
            <a:pPr marL="0" indent="0">
              <a:lnSpc>
                <a:spcPct val="90000"/>
              </a:lnSpc>
              <a:buNone/>
              <a:defRPr/>
            </a:pPr>
            <a:endParaRPr lang="en-US" altLang="en-US" sz="800" dirty="0">
              <a:solidFill>
                <a:sysClr val="windowText" lastClr="000000"/>
              </a:solidFill>
              <a:latin typeface="Arial" pitchFamily="34" charset="0"/>
            </a:endParaRPr>
          </a:p>
          <a:p>
            <a:pPr marL="0" indent="0">
              <a:lnSpc>
                <a:spcPct val="90000"/>
              </a:lnSpc>
              <a:buNone/>
              <a:defRPr/>
            </a:pPr>
            <a:r>
              <a:rPr lang="en-US" altLang="en-US" sz="2000" dirty="0">
                <a:solidFill>
                  <a:srgbClr val="FF0000"/>
                </a:solidFill>
                <a:latin typeface="Arial" pitchFamily="34" charset="0"/>
              </a:rPr>
              <a:t>The implied elasticity from these estimates is 0.71 (i.e., 0.15/0.21)</a:t>
            </a:r>
          </a:p>
          <a:p>
            <a:pPr>
              <a:lnSpc>
                <a:spcPct val="90000"/>
              </a:lnSpc>
              <a:defRPr/>
            </a:pPr>
            <a:endParaRPr lang="en-US" altLang="en-US" sz="2000" dirty="0">
              <a:solidFill>
                <a:sysClr val="windowText" lastClr="000000"/>
              </a:solidFill>
              <a:latin typeface="Arial" pitchFamily="34" charset="0"/>
            </a:endParaRPr>
          </a:p>
          <a:p>
            <a:pPr marL="0" indent="0">
              <a:lnSpc>
                <a:spcPct val="90000"/>
              </a:lnSpc>
              <a:buNone/>
              <a:defRPr/>
            </a:pPr>
            <a:endParaRPr lang="en-US" altLang="en-US" sz="2000" dirty="0">
              <a:solidFill>
                <a:sysClr val="windowText" lastClr="000000"/>
              </a:solidFill>
              <a:latin typeface="Arial" pitchFamily="34" charset="0"/>
            </a:endParaRPr>
          </a:p>
          <a:p>
            <a:pPr marL="0" indent="0">
              <a:lnSpc>
                <a:spcPct val="90000"/>
              </a:lnSpc>
              <a:buNone/>
              <a:defRPr/>
            </a:pPr>
            <a:r>
              <a:rPr lang="en-US" altLang="en-US" sz="2000" dirty="0">
                <a:solidFill>
                  <a:sysClr val="windowText" lastClr="000000"/>
                </a:solidFill>
                <a:latin typeface="Palatino Linotype" panose="02040502050505030304" pitchFamily="18" charset="0"/>
              </a:rPr>
              <a:t>Restricting our sample to 19- through 22-year-olds, we (Anderson et al. 2013) found that legalizing medical marijuana was associated with a 15% decrease in alcohol consumption and a 12% decrease in traffic fatalities</a:t>
            </a:r>
          </a:p>
          <a:p>
            <a:pPr marL="0" indent="0">
              <a:lnSpc>
                <a:spcPct val="90000"/>
              </a:lnSpc>
              <a:buNone/>
              <a:defRPr/>
            </a:pPr>
            <a:endParaRPr lang="en-US" altLang="en-US" sz="800" dirty="0">
              <a:solidFill>
                <a:sysClr val="windowText" lastClr="000000"/>
              </a:solidFill>
              <a:latin typeface="Arial" pitchFamily="34" charset="0"/>
            </a:endParaRPr>
          </a:p>
          <a:p>
            <a:pPr marL="0" indent="0">
              <a:lnSpc>
                <a:spcPct val="90000"/>
              </a:lnSpc>
              <a:buNone/>
              <a:defRPr/>
            </a:pPr>
            <a:r>
              <a:rPr lang="en-US" altLang="en-US" sz="2000" dirty="0">
                <a:solidFill>
                  <a:srgbClr val="FF0000"/>
                </a:solidFill>
                <a:latin typeface="Arial" pitchFamily="34" charset="0"/>
              </a:rPr>
              <a:t>The implied elasticity from these estimates is 0.80 (i.e., 0.12/0.15)</a:t>
            </a:r>
          </a:p>
        </p:txBody>
      </p:sp>
      <p:sp>
        <p:nvSpPr>
          <p:cNvPr id="7" name="TextBox 6">
            <a:extLst>
              <a:ext uri="{FF2B5EF4-FFF2-40B4-BE49-F238E27FC236}">
                <a16:creationId xmlns:a16="http://schemas.microsoft.com/office/drawing/2014/main" id="{70AB8BDC-CEEA-5EB0-0BAE-D4E4E57A39A2}"/>
              </a:ext>
            </a:extLst>
          </p:cNvPr>
          <p:cNvSpPr txBox="1"/>
          <p:nvPr/>
        </p:nvSpPr>
        <p:spPr>
          <a:xfrm>
            <a:off x="1783743" y="5273359"/>
            <a:ext cx="8534400" cy="1200329"/>
          </a:xfrm>
          <a:prstGeom prst="rect">
            <a:avLst/>
          </a:prstGeom>
          <a:noFill/>
        </p:spPr>
        <p:txBody>
          <a:bodyPr wrap="square">
            <a:spAutoFit/>
          </a:bodyPr>
          <a:lstStyle/>
          <a:p>
            <a:pPr eaLnBrk="0" hangingPunct="0">
              <a:defRPr/>
            </a:pPr>
            <a:r>
              <a:rPr lang="en-US" sz="1200" b="1" kern="0" dirty="0">
                <a:solidFill>
                  <a:prstClr val="black"/>
                </a:solidFill>
              </a:rPr>
              <a:t>References </a:t>
            </a:r>
          </a:p>
          <a:p>
            <a:pPr eaLnBrk="0" hangingPunct="0">
              <a:defRPr/>
            </a:pPr>
            <a:r>
              <a:rPr lang="en-US" sz="1200" kern="0" dirty="0">
                <a:solidFill>
                  <a:prstClr val="black"/>
                </a:solidFill>
              </a:rPr>
              <a:t>Anderson, D. Mark, Benjamin Hansen, and Daniel I. Rees. 2013. “Medical Marijuana Laws, Traffic Fatalities, and Alcohol Consumption.” </a:t>
            </a:r>
            <a:r>
              <a:rPr lang="en-US" sz="1200" i="1" kern="0" dirty="0">
                <a:solidFill>
                  <a:prstClr val="black"/>
                </a:solidFill>
              </a:rPr>
              <a:t>Journal of Law and Economics</a:t>
            </a:r>
            <a:r>
              <a:rPr lang="en-US" sz="1200" kern="0" dirty="0">
                <a:solidFill>
                  <a:prstClr val="black"/>
                </a:solidFill>
              </a:rPr>
              <a:t>, 56 (2): 333-369.</a:t>
            </a:r>
          </a:p>
          <a:p>
            <a:pPr eaLnBrk="0" hangingPunct="0">
              <a:defRPr/>
            </a:pPr>
            <a:endParaRPr lang="en-US" sz="1200" b="1" kern="0" dirty="0">
              <a:solidFill>
                <a:prstClr val="black"/>
              </a:solidFill>
            </a:endParaRPr>
          </a:p>
          <a:p>
            <a:pPr eaLnBrk="0" hangingPunct="0">
              <a:defRPr/>
            </a:pPr>
            <a:r>
              <a:rPr lang="en-US" sz="1200" kern="0" dirty="0">
                <a:solidFill>
                  <a:prstClr val="black"/>
                </a:solidFill>
              </a:rPr>
              <a:t>Carpenter, Christopher and Carlos </a:t>
            </a:r>
            <a:r>
              <a:rPr lang="en-US" sz="1200" kern="0" dirty="0" err="1">
                <a:solidFill>
                  <a:prstClr val="black"/>
                </a:solidFill>
              </a:rPr>
              <a:t>Dobkin</a:t>
            </a:r>
            <a:r>
              <a:rPr lang="en-US" sz="1200" kern="0" dirty="0">
                <a:solidFill>
                  <a:prstClr val="black"/>
                </a:solidFill>
              </a:rPr>
              <a:t>. 2009. “The Effect of Alcohol Consumption on Mortality: Regression Discontinuity Evidence from the Minimum Drinking Age.”  </a:t>
            </a:r>
            <a:r>
              <a:rPr lang="en-US" sz="1200" i="1" kern="0" dirty="0">
                <a:solidFill>
                  <a:prstClr val="black"/>
                </a:solidFill>
              </a:rPr>
              <a:t>AEJ: Applied</a:t>
            </a:r>
            <a:r>
              <a:rPr lang="en-US" sz="1200" kern="0" dirty="0">
                <a:solidFill>
                  <a:prstClr val="black"/>
                </a:solidFill>
              </a:rPr>
              <a:t>, 1(1): 164-182.  </a:t>
            </a:r>
          </a:p>
        </p:txBody>
      </p:sp>
      <p:sp>
        <p:nvSpPr>
          <p:cNvPr id="8" name="TextBox 7">
            <a:extLst>
              <a:ext uri="{FF2B5EF4-FFF2-40B4-BE49-F238E27FC236}">
                <a16:creationId xmlns:a16="http://schemas.microsoft.com/office/drawing/2014/main" id="{AC1184E1-A611-461A-49B6-980AE2E589B5}"/>
              </a:ext>
            </a:extLst>
          </p:cNvPr>
          <p:cNvSpPr txBox="1"/>
          <p:nvPr/>
        </p:nvSpPr>
        <p:spPr>
          <a:xfrm flipH="1">
            <a:off x="1981199" y="128865"/>
            <a:ext cx="8001001" cy="954107"/>
          </a:xfrm>
          <a:prstGeom prst="rect">
            <a:avLst/>
          </a:prstGeom>
          <a:noFill/>
        </p:spPr>
        <p:txBody>
          <a:bodyPr wrap="square" rtlCol="0">
            <a:spAutoFit/>
          </a:bodyPr>
          <a:lstStyle/>
          <a:p>
            <a:pPr>
              <a:defRPr/>
            </a:pPr>
            <a:r>
              <a:rPr lang="en-US" sz="2000" kern="0" dirty="0">
                <a:solidFill>
                  <a:srgbClr val="FF0000"/>
                </a:solidFill>
              </a:rPr>
              <a:t>Sometimes you just want to confirm that your estimates are reasonable…</a:t>
            </a: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87821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8332D4-DCD9-14F4-228A-AC3A3D0BCA3B}"/>
              </a:ext>
            </a:extLst>
          </p:cNvPr>
          <p:cNvSpPr/>
          <p:nvPr/>
        </p:nvSpPr>
        <p:spPr>
          <a:xfrm>
            <a:off x="2540191" y="914401"/>
            <a:ext cx="6538970"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cs typeface="Arial" pitchFamily="34" charset="0"/>
                <a:sym typeface="Symbol" panose="05050102010706020507" pitchFamily="18" charset="2"/>
              </a:rPr>
              <a:t>Style, Tone, Length and Grammar</a:t>
            </a:r>
          </a:p>
        </p:txBody>
      </p:sp>
      <p:sp>
        <p:nvSpPr>
          <p:cNvPr id="4" name="Rectangle 3">
            <a:extLst>
              <a:ext uri="{FF2B5EF4-FFF2-40B4-BE49-F238E27FC236}">
                <a16:creationId xmlns:a16="http://schemas.microsoft.com/office/drawing/2014/main" id="{0EA76FB2-E701-E444-A18B-58C0E4E76A1B}"/>
              </a:ext>
            </a:extLst>
          </p:cNvPr>
          <p:cNvSpPr txBox="1">
            <a:spLocks/>
          </p:cNvSpPr>
          <p:nvPr/>
        </p:nvSpPr>
        <p:spPr>
          <a:xfrm>
            <a:off x="1828800" y="1600200"/>
            <a:ext cx="8665770"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What type of journal are you targeting?</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Economics and (for instance) medical journals have distinctive styles</a:t>
            </a:r>
          </a:p>
          <a:p>
            <a:pPr marL="457200" lvl="1" indent="0">
              <a:lnSpc>
                <a:spcPct val="90000"/>
              </a:lnSpc>
              <a:buNone/>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Let’s imagine that you’re targeting an economics journal</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Within economics, journals have distinctive styles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Read a few articles in the journal that you’re targeting</a:t>
            </a:r>
          </a:p>
          <a:p>
            <a:pPr lvl="1">
              <a:lnSpc>
                <a:spcPct val="90000"/>
              </a:lnSpc>
              <a:defRPr/>
            </a:pPr>
            <a:r>
              <a:rPr lang="en-US" altLang="en-US" sz="2000" i="1" dirty="0">
                <a:solidFill>
                  <a:srgbClr val="000000"/>
                </a:solidFill>
                <a:latin typeface="Palatino Linotype" panose="02040502050505030304" pitchFamily="18" charset="0"/>
                <a:cs typeface="Arial" panose="020B0604020202020204" pitchFamily="34" charset="0"/>
              </a:rPr>
              <a:t>Economics Letters</a:t>
            </a:r>
            <a:r>
              <a:rPr lang="en-US" altLang="en-US" sz="2000" dirty="0">
                <a:solidFill>
                  <a:srgbClr val="000000"/>
                </a:solidFill>
                <a:latin typeface="Palatino Linotype" panose="02040502050505030304" pitchFamily="18" charset="0"/>
                <a:cs typeface="Arial" panose="020B0604020202020204" pitchFamily="34" charset="0"/>
              </a:rPr>
              <a:t>, </a:t>
            </a:r>
            <a:r>
              <a:rPr lang="en-US" altLang="en-US" sz="2000" i="1" dirty="0">
                <a:solidFill>
                  <a:srgbClr val="000000"/>
                </a:solidFill>
                <a:latin typeface="Palatino Linotype" panose="02040502050505030304" pitchFamily="18" charset="0"/>
                <a:cs typeface="Arial" panose="020B0604020202020204" pitchFamily="34" charset="0"/>
              </a:rPr>
              <a:t>American Economic Review: Insights</a:t>
            </a:r>
            <a:r>
              <a:rPr lang="en-US" altLang="en-US" sz="2000" dirty="0">
                <a:solidFill>
                  <a:srgbClr val="000000"/>
                </a:solidFill>
                <a:latin typeface="Palatino Linotype" panose="02040502050505030304" pitchFamily="18" charset="0"/>
                <a:cs typeface="Arial" panose="020B0604020202020204" pitchFamily="34" charset="0"/>
              </a:rPr>
              <a:t>, </a:t>
            </a:r>
            <a:r>
              <a:rPr lang="en-US" altLang="en-US" sz="2000" i="1" dirty="0">
                <a:solidFill>
                  <a:srgbClr val="000000"/>
                </a:solidFill>
                <a:latin typeface="Palatino Linotype" panose="02040502050505030304" pitchFamily="18" charset="0"/>
                <a:cs typeface="Arial" panose="020B0604020202020204" pitchFamily="34" charset="0"/>
              </a:rPr>
              <a:t>AEA: Papers and Proceedings</a:t>
            </a:r>
            <a:r>
              <a:rPr lang="en-US" altLang="en-US" sz="2000" dirty="0">
                <a:solidFill>
                  <a:srgbClr val="000000"/>
                </a:solidFill>
                <a:latin typeface="Palatino Linotype" panose="02040502050505030304" pitchFamily="18" charset="0"/>
                <a:cs typeface="Arial" panose="020B0604020202020204" pitchFamily="34" charset="0"/>
              </a:rPr>
              <a:t>, have strict word count limits</a:t>
            </a: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endParaRPr lang="en-US" altLang="en-US"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Tree>
    <p:extLst>
      <p:ext uri="{BB962C8B-B14F-4D97-AF65-F5344CB8AC3E}">
        <p14:creationId xmlns:p14="http://schemas.microsoft.com/office/powerpoint/2010/main" val="130040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F308448-BBCC-C90A-DCF9-085C082DF5D5}"/>
              </a:ext>
            </a:extLst>
          </p:cNvPr>
          <p:cNvSpPr txBox="1">
            <a:spLocks/>
          </p:cNvSpPr>
          <p:nvPr/>
        </p:nvSpPr>
        <p:spPr bwMode="auto">
          <a:xfrm>
            <a:off x="1905000" y="762000"/>
            <a:ext cx="8229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defRPr/>
            </a:pPr>
            <a:endParaRPr lang="en-US" altLang="en-US" sz="1600" dirty="0">
              <a:solidFill>
                <a:sysClr val="windowText" lastClr="000000"/>
              </a:solidFill>
              <a:latin typeface="Arial" pitchFamily="34" charset="0"/>
            </a:endParaRPr>
          </a:p>
          <a:p>
            <a:pPr marL="0" indent="0">
              <a:lnSpc>
                <a:spcPct val="80000"/>
              </a:lnSpc>
              <a:buNone/>
              <a:defRPr/>
            </a:pPr>
            <a:endParaRPr lang="en-US" altLang="en-US" sz="1600" dirty="0">
              <a:solidFill>
                <a:sysClr val="windowText" lastClr="000000"/>
              </a:solidFill>
              <a:latin typeface="Palatino Linotype" panose="02040502050505030304" pitchFamily="18" charset="0"/>
            </a:endParaRPr>
          </a:p>
          <a:p>
            <a:pPr marL="0" indent="0">
              <a:lnSpc>
                <a:spcPct val="80000"/>
              </a:lnSpc>
              <a:buNone/>
              <a:defRPr/>
            </a:pPr>
            <a:r>
              <a:rPr lang="en-US" altLang="en-US" sz="1600" dirty="0">
                <a:solidFill>
                  <a:sysClr val="windowText" lastClr="000000"/>
                </a:solidFill>
                <a:latin typeface="Palatino Linotype" panose="02040502050505030304" pitchFamily="18" charset="0"/>
              </a:rPr>
              <a:t>Much of this lecture is based on Angrist and </a:t>
            </a:r>
            <a:r>
              <a:rPr lang="en-US" altLang="en-US" sz="1600" dirty="0" err="1">
                <a:solidFill>
                  <a:sysClr val="windowText" lastClr="000000"/>
                </a:solidFill>
                <a:latin typeface="Palatino Linotype" panose="02040502050505030304" pitchFamily="18" charset="0"/>
              </a:rPr>
              <a:t>Pischke</a:t>
            </a:r>
            <a:r>
              <a:rPr lang="en-US" altLang="en-US" sz="1600" dirty="0">
                <a:solidFill>
                  <a:sysClr val="windowText" lastClr="000000"/>
                </a:solidFill>
                <a:latin typeface="Palatino Linotype" panose="02040502050505030304" pitchFamily="18" charset="0"/>
              </a:rPr>
              <a:t> (2010).  It also refers to Ehrlich (1975, 1977), </a:t>
            </a:r>
            <a:r>
              <a:rPr lang="en-US" altLang="en-US" sz="1600" dirty="0" err="1">
                <a:solidFill>
                  <a:sysClr val="windowText" lastClr="000000"/>
                </a:solidFill>
                <a:latin typeface="Palatino Linotype" panose="02040502050505030304" pitchFamily="18" charset="0"/>
              </a:rPr>
              <a:t>Leamer</a:t>
            </a:r>
            <a:r>
              <a:rPr lang="en-US" altLang="en-US" sz="1600" dirty="0">
                <a:solidFill>
                  <a:sysClr val="windowText" lastClr="000000"/>
                </a:solidFill>
                <a:latin typeface="Palatino Linotype" panose="02040502050505030304" pitchFamily="18" charset="0"/>
              </a:rPr>
              <a:t> (1983), and other researchers. </a:t>
            </a:r>
          </a:p>
          <a:p>
            <a:pPr marL="0" indent="0">
              <a:lnSpc>
                <a:spcPct val="80000"/>
              </a:lnSpc>
              <a:buNone/>
              <a:defRPr/>
            </a:pPr>
            <a:endParaRPr lang="en-US" altLang="en-US" sz="1600" b="1" dirty="0">
              <a:solidFill>
                <a:sysClr val="windowText" lastClr="000000"/>
              </a:solidFill>
              <a:latin typeface="Palatino Linotype" panose="02040502050505030304" pitchFamily="18" charset="0"/>
            </a:endParaRPr>
          </a:p>
          <a:p>
            <a:pPr marL="0" indent="0">
              <a:lnSpc>
                <a:spcPct val="80000"/>
              </a:lnSpc>
              <a:buNone/>
              <a:defRPr/>
            </a:pPr>
            <a:r>
              <a:rPr lang="en-US" altLang="en-US" sz="1400" b="1" dirty="0">
                <a:solidFill>
                  <a:sysClr val="windowText" lastClr="000000"/>
                </a:solidFill>
                <a:latin typeface="Palatino Linotype" panose="02040502050505030304" pitchFamily="18" charset="0"/>
              </a:rPr>
              <a:t>References</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a:solidFill>
                  <a:sysClr val="windowText" lastClr="000000"/>
                </a:solidFill>
                <a:latin typeface="Palatino Linotype" panose="02040502050505030304" pitchFamily="18" charset="0"/>
              </a:rPr>
              <a:t>Angrist, Joshua D. and </a:t>
            </a:r>
            <a:r>
              <a:rPr lang="en-US" altLang="en-US" sz="1400" dirty="0" err="1">
                <a:solidFill>
                  <a:sysClr val="windowText" lastClr="000000"/>
                </a:solidFill>
                <a:latin typeface="Palatino Linotype" panose="02040502050505030304" pitchFamily="18" charset="0"/>
              </a:rPr>
              <a:t>Jorn</a:t>
            </a:r>
            <a:r>
              <a:rPr lang="en-US" altLang="en-US" sz="1400" dirty="0">
                <a:solidFill>
                  <a:sysClr val="windowText" lastClr="000000"/>
                </a:solidFill>
                <a:latin typeface="Palatino Linotype" panose="02040502050505030304" pitchFamily="18" charset="0"/>
              </a:rPr>
              <a:t>-Steffen </a:t>
            </a:r>
            <a:r>
              <a:rPr lang="en-US" altLang="en-US" sz="1400" dirty="0" err="1">
                <a:solidFill>
                  <a:sysClr val="windowText" lastClr="000000"/>
                </a:solidFill>
                <a:latin typeface="Palatino Linotype" panose="02040502050505030304" pitchFamily="18" charset="0"/>
              </a:rPr>
              <a:t>Pischke</a:t>
            </a:r>
            <a:r>
              <a:rPr lang="en-US" altLang="en-US" sz="1400" dirty="0">
                <a:solidFill>
                  <a:sysClr val="windowText" lastClr="000000"/>
                </a:solidFill>
                <a:latin typeface="Palatino Linotype" panose="02040502050505030304" pitchFamily="18" charset="0"/>
              </a:rPr>
              <a:t>. 2010. “The Credibility Revolution in Empirical Economics: How Better Research Design Is Taking the Con out of Econometrics.” </a:t>
            </a:r>
            <a:r>
              <a:rPr lang="en-US" altLang="en-US" sz="1400" i="1" dirty="0">
                <a:solidFill>
                  <a:sysClr val="windowText" lastClr="000000"/>
                </a:solidFill>
                <a:latin typeface="Palatino Linotype" panose="02040502050505030304" pitchFamily="18" charset="0"/>
              </a:rPr>
              <a:t>Journal of Economic Perspectives</a:t>
            </a:r>
            <a:r>
              <a:rPr lang="en-US" altLang="en-US" sz="1400" dirty="0">
                <a:solidFill>
                  <a:sysClr val="windowText" lastClr="000000"/>
                </a:solidFill>
                <a:latin typeface="Palatino Linotype" panose="02040502050505030304" pitchFamily="18" charset="0"/>
              </a:rPr>
              <a:t>, Vol. 24(2), pp. 3-30.</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a:solidFill>
                  <a:sysClr val="windowText" lastClr="000000"/>
                </a:solidFill>
                <a:latin typeface="Palatino Linotype" panose="02040502050505030304" pitchFamily="18" charset="0"/>
              </a:rPr>
              <a:t>Donohue, John and Justin Wolfers. 2005. “Uses and Abuses of Statistical Evidence in the Death Penalty Debate”, </a:t>
            </a:r>
            <a:r>
              <a:rPr lang="en-US" altLang="en-US" sz="1400" i="1" dirty="0">
                <a:solidFill>
                  <a:sysClr val="windowText" lastClr="000000"/>
                </a:solidFill>
                <a:latin typeface="Palatino Linotype" panose="02040502050505030304" pitchFamily="18" charset="0"/>
              </a:rPr>
              <a:t>Stanford Law Review</a:t>
            </a:r>
            <a:r>
              <a:rPr lang="en-US" altLang="en-US" sz="1400" dirty="0">
                <a:solidFill>
                  <a:sysClr val="windowText" lastClr="000000"/>
                </a:solidFill>
                <a:latin typeface="Palatino Linotype" panose="02040502050505030304" pitchFamily="18" charset="0"/>
              </a:rPr>
              <a:t>, Vol. 58, pp. 787-</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a:solidFill>
                  <a:sysClr val="windowText" lastClr="000000"/>
                </a:solidFill>
                <a:latin typeface="Palatino Linotype" panose="02040502050505030304" pitchFamily="18" charset="0"/>
              </a:rPr>
              <a:t>Donohue, John and Justin J. Wolfers. 2006. “The Death Penalty: No Evidence For Deterrence.” </a:t>
            </a:r>
            <a:r>
              <a:rPr lang="en-US" altLang="en-US" sz="1400" i="1" dirty="0">
                <a:solidFill>
                  <a:sysClr val="windowText" lastClr="000000"/>
                </a:solidFill>
                <a:latin typeface="Palatino Linotype" panose="02040502050505030304" pitchFamily="18" charset="0"/>
              </a:rPr>
              <a:t>The Economists' Voice</a:t>
            </a:r>
            <a:r>
              <a:rPr lang="en-US" altLang="en-US" sz="1400" dirty="0">
                <a:solidFill>
                  <a:sysClr val="windowText" lastClr="000000"/>
                </a:solidFill>
                <a:latin typeface="Palatino Linotype" panose="02040502050505030304" pitchFamily="18" charset="0"/>
              </a:rPr>
              <a:t>, Vol. 3 (5), Article 3.</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a:solidFill>
                  <a:sysClr val="windowText" lastClr="000000"/>
                </a:solidFill>
                <a:latin typeface="Palatino Linotype" panose="02040502050505030304" pitchFamily="18" charset="0"/>
              </a:rPr>
              <a:t>Ehrlich, Isaac. 1975. “The Deterrent Effect of Capital Punishment: A Question of Life and Death.” </a:t>
            </a:r>
            <a:r>
              <a:rPr lang="en-US" altLang="en-US" sz="1400" i="1" dirty="0">
                <a:solidFill>
                  <a:sysClr val="windowText" lastClr="000000"/>
                </a:solidFill>
                <a:latin typeface="Palatino Linotype" panose="02040502050505030304" pitchFamily="18" charset="0"/>
              </a:rPr>
              <a:t>The American Economic Review</a:t>
            </a:r>
            <a:r>
              <a:rPr lang="en-US" altLang="en-US" sz="1400" dirty="0">
                <a:solidFill>
                  <a:sysClr val="windowText" lastClr="000000"/>
                </a:solidFill>
                <a:latin typeface="Palatino Linotype" panose="02040502050505030304" pitchFamily="18" charset="0"/>
              </a:rPr>
              <a:t>, Vol. 65 (3), pp. 397-417.</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a:solidFill>
                  <a:sysClr val="windowText" lastClr="000000"/>
                </a:solidFill>
                <a:latin typeface="Palatino Linotype" panose="02040502050505030304" pitchFamily="18" charset="0"/>
              </a:rPr>
              <a:t>Ehrlich, Isaac. 1977. “Capital Punishment and Deterrence: Some Further Thoughts and Additional Evidence.” </a:t>
            </a:r>
            <a:r>
              <a:rPr lang="en-US" altLang="en-US" sz="1400" i="1" dirty="0">
                <a:solidFill>
                  <a:sysClr val="windowText" lastClr="000000"/>
                </a:solidFill>
                <a:latin typeface="Palatino Linotype" panose="02040502050505030304" pitchFamily="18" charset="0"/>
              </a:rPr>
              <a:t>Journal of Political Economy</a:t>
            </a:r>
            <a:r>
              <a:rPr lang="en-US" altLang="en-US" sz="1400" dirty="0">
                <a:solidFill>
                  <a:sysClr val="windowText" lastClr="000000"/>
                </a:solidFill>
                <a:latin typeface="Palatino Linotype" panose="02040502050505030304" pitchFamily="18" charset="0"/>
              </a:rPr>
              <a:t>, Vol. 85 (4), pp. 741-788</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err="1">
                <a:solidFill>
                  <a:sysClr val="windowText" lastClr="000000"/>
                </a:solidFill>
                <a:latin typeface="Palatino Linotype" panose="02040502050505030304" pitchFamily="18" charset="0"/>
              </a:rPr>
              <a:t>Leamer</a:t>
            </a:r>
            <a:r>
              <a:rPr lang="en-US" altLang="en-US" sz="1400" dirty="0">
                <a:solidFill>
                  <a:sysClr val="windowText" lastClr="000000"/>
                </a:solidFill>
                <a:latin typeface="Palatino Linotype" panose="02040502050505030304" pitchFamily="18" charset="0"/>
              </a:rPr>
              <a:t>, Edward E. 1983. “Let's Take the Con Out of Econometrics.” </a:t>
            </a:r>
            <a:r>
              <a:rPr lang="en-US" altLang="en-US" sz="1400" i="1" dirty="0">
                <a:solidFill>
                  <a:sysClr val="windowText" lastClr="000000"/>
                </a:solidFill>
                <a:latin typeface="Palatino Linotype" panose="02040502050505030304" pitchFamily="18" charset="0"/>
              </a:rPr>
              <a:t>The American Economic Review</a:t>
            </a:r>
            <a:r>
              <a:rPr lang="en-US" altLang="en-US" sz="1400" dirty="0">
                <a:solidFill>
                  <a:sysClr val="windowText" lastClr="000000"/>
                </a:solidFill>
                <a:latin typeface="Palatino Linotype" panose="02040502050505030304" pitchFamily="18" charset="0"/>
              </a:rPr>
              <a:t>, Vol. 73 (1), pp. 31-43. </a:t>
            </a:r>
          </a:p>
          <a:p>
            <a:pPr marL="0" indent="0">
              <a:lnSpc>
                <a:spcPct val="80000"/>
              </a:lnSpc>
              <a:buNone/>
              <a:defRPr/>
            </a:pPr>
            <a:endParaRPr lang="en-US" altLang="en-US" sz="1400" dirty="0">
              <a:solidFill>
                <a:sysClr val="windowText" lastClr="000000"/>
              </a:solidFill>
              <a:latin typeface="Palatino Linotype" panose="02040502050505030304" pitchFamily="18" charset="0"/>
            </a:endParaRPr>
          </a:p>
          <a:p>
            <a:pPr marL="0" indent="0">
              <a:lnSpc>
                <a:spcPct val="80000"/>
              </a:lnSpc>
              <a:buNone/>
              <a:defRPr/>
            </a:pPr>
            <a:r>
              <a:rPr lang="en-US" altLang="en-US" sz="1400" dirty="0" err="1">
                <a:solidFill>
                  <a:sysClr val="windowText" lastClr="000000"/>
                </a:solidFill>
                <a:latin typeface="Palatino Linotype" panose="02040502050505030304" pitchFamily="18" charset="0"/>
              </a:rPr>
              <a:t>Mocan</a:t>
            </a:r>
            <a:r>
              <a:rPr lang="en-US" altLang="en-US" sz="1400" dirty="0">
                <a:solidFill>
                  <a:sysClr val="windowText" lastClr="000000"/>
                </a:solidFill>
                <a:latin typeface="Palatino Linotype" panose="02040502050505030304" pitchFamily="18" charset="0"/>
              </a:rPr>
              <a:t>, H. Naci and R. </a:t>
            </a:r>
            <a:r>
              <a:rPr lang="en-US" altLang="en-US" sz="1400" dirty="0" err="1">
                <a:solidFill>
                  <a:sysClr val="windowText" lastClr="000000"/>
                </a:solidFill>
                <a:latin typeface="Palatino Linotype" panose="02040502050505030304" pitchFamily="18" charset="0"/>
              </a:rPr>
              <a:t>Kaj</a:t>
            </a:r>
            <a:r>
              <a:rPr lang="en-US" altLang="en-US" sz="1400" dirty="0">
                <a:solidFill>
                  <a:sysClr val="windowText" lastClr="000000"/>
                </a:solidFill>
                <a:latin typeface="Palatino Linotype" panose="02040502050505030304" pitchFamily="18" charset="0"/>
              </a:rPr>
              <a:t> </a:t>
            </a:r>
            <a:r>
              <a:rPr lang="en-US" altLang="en-US" sz="1400" dirty="0" err="1">
                <a:solidFill>
                  <a:sysClr val="windowText" lastClr="000000"/>
                </a:solidFill>
                <a:latin typeface="Palatino Linotype" panose="02040502050505030304" pitchFamily="18" charset="0"/>
              </a:rPr>
              <a:t>Gittings</a:t>
            </a:r>
            <a:r>
              <a:rPr lang="en-US" altLang="en-US" sz="1400" dirty="0">
                <a:solidFill>
                  <a:sysClr val="windowText" lastClr="000000"/>
                </a:solidFill>
                <a:latin typeface="Palatino Linotype" panose="02040502050505030304" pitchFamily="18" charset="0"/>
              </a:rPr>
              <a:t>. 2003. “Getting Off Death Row: Commuted Sentences and the Deterrent Effect of Capital Punishment”, </a:t>
            </a:r>
            <a:r>
              <a:rPr lang="en-US" altLang="en-US" sz="1400" i="1" dirty="0">
                <a:solidFill>
                  <a:sysClr val="windowText" lastClr="000000"/>
                </a:solidFill>
                <a:latin typeface="Palatino Linotype" panose="02040502050505030304" pitchFamily="18" charset="0"/>
              </a:rPr>
              <a:t>Journal of Law and Economics</a:t>
            </a:r>
            <a:r>
              <a:rPr lang="en-US" altLang="en-US" sz="1400" dirty="0">
                <a:solidFill>
                  <a:sysClr val="windowText" lastClr="000000"/>
                </a:solidFill>
                <a:latin typeface="Palatino Linotype" panose="02040502050505030304" pitchFamily="18" charset="0"/>
              </a:rPr>
              <a:t>, Vol. 46(2), pp. 453-478.</a:t>
            </a:r>
          </a:p>
          <a:p>
            <a:pPr marL="0" indent="0">
              <a:lnSpc>
                <a:spcPct val="80000"/>
              </a:lnSpc>
              <a:buNone/>
              <a:defRPr/>
            </a:pPr>
            <a:endParaRPr lang="en-US" altLang="en-US" sz="2400" dirty="0">
              <a:solidFill>
                <a:sysClr val="windowText" lastClr="000000"/>
              </a:solidFill>
              <a:latin typeface="Arial" pitchFamily="34" charset="0"/>
            </a:endParaRPr>
          </a:p>
        </p:txBody>
      </p:sp>
      <p:sp>
        <p:nvSpPr>
          <p:cNvPr id="4" name="Rectangle 2">
            <a:extLst>
              <a:ext uri="{FF2B5EF4-FFF2-40B4-BE49-F238E27FC236}">
                <a16:creationId xmlns:a16="http://schemas.microsoft.com/office/drawing/2014/main" id="{7AEF163A-C1D7-C389-8DBD-27723AB905E0}"/>
              </a:ext>
            </a:extLst>
          </p:cNvPr>
          <p:cNvSpPr txBox="1">
            <a:spLocks/>
          </p:cNvSpPr>
          <p:nvPr/>
        </p:nvSpPr>
        <p:spPr bwMode="auto">
          <a:xfrm>
            <a:off x="1981200" y="152400"/>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r>
              <a:rPr lang="en-US" altLang="en-US" sz="2800" b="1" dirty="0">
                <a:latin typeface="Palatino Linotype" panose="02040502050505030304" pitchFamily="18" charset="0"/>
              </a:rPr>
              <a:t>Data Mining</a:t>
            </a:r>
          </a:p>
        </p:txBody>
      </p:sp>
    </p:spTree>
    <p:extLst>
      <p:ext uri="{BB962C8B-B14F-4D97-AF65-F5344CB8AC3E}">
        <p14:creationId xmlns:p14="http://schemas.microsoft.com/office/powerpoint/2010/main" val="692938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962912" y="609600"/>
            <a:ext cx="8229600" cy="5638800"/>
          </a:xfrm>
        </p:spPr>
        <p:txBody>
          <a:bodyPr>
            <a:normAutofit lnSpcReduction="10000"/>
          </a:bodyPr>
          <a:lstStyle/>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r>
              <a:rPr lang="en-US" altLang="en-US" sz="1800" dirty="0">
                <a:latin typeface="Palatino Linotype" panose="02040502050505030304" pitchFamily="18" charset="0"/>
              </a:rPr>
              <a:t>If you torture the data long enough, nature will confess.</a:t>
            </a:r>
            <a:endParaRPr lang="en-US" altLang="en-US" sz="1800" dirty="0">
              <a:latin typeface="Arial" pitchFamily="34" charset="0"/>
            </a:endParaRPr>
          </a:p>
          <a:p>
            <a:pPr marL="0" indent="0">
              <a:lnSpc>
                <a:spcPct val="80000"/>
              </a:lnSpc>
              <a:buNone/>
            </a:pPr>
            <a:r>
              <a:rPr lang="en-US" altLang="en-US" sz="1800" dirty="0">
                <a:latin typeface="Palatino Linotype" panose="02040502050505030304" pitchFamily="18" charset="0"/>
              </a:rPr>
              <a:t>			          --Ronald Coase</a:t>
            </a: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Palatino Linotype" panose="02040502050505030304" pitchFamily="18" charset="0"/>
            </a:endParaRPr>
          </a:p>
          <a:p>
            <a:pPr marL="0" indent="0">
              <a:lnSpc>
                <a:spcPct val="80000"/>
              </a:lnSpc>
              <a:buNone/>
            </a:pPr>
            <a:r>
              <a:rPr lang="en-US" altLang="en-US" sz="1800" dirty="0">
                <a:latin typeface="Palatino Linotype" panose="02040502050505030304" pitchFamily="18" charset="0"/>
              </a:rPr>
              <a:t>This is a sad and decidedly unscientific state of affairs we find ourselves in. Hardly anyone takes data analyses seriously. Or perhaps more accurately, hardly anyone takes anyone else's data analyses seriously. Like elaborately plumed birds who have long since lost the ability to procreate but not the desire, we preen and strut and display our t-values.</a:t>
            </a:r>
          </a:p>
          <a:p>
            <a:pPr marL="0" indent="0">
              <a:lnSpc>
                <a:spcPct val="80000"/>
              </a:lnSpc>
              <a:buNone/>
            </a:pPr>
            <a:r>
              <a:rPr lang="en-US" altLang="en-US" sz="1800" dirty="0">
                <a:latin typeface="Palatino Linotype" panose="02040502050505030304" pitchFamily="18" charset="0"/>
              </a:rPr>
              <a:t>	                                                       --Edward </a:t>
            </a:r>
            <a:r>
              <a:rPr lang="en-US" altLang="en-US" sz="1800" dirty="0" err="1">
                <a:latin typeface="Palatino Linotype" panose="02040502050505030304" pitchFamily="18" charset="0"/>
              </a:rPr>
              <a:t>Leamer</a:t>
            </a:r>
            <a:r>
              <a:rPr lang="en-US" altLang="en-US" sz="1800" dirty="0">
                <a:latin typeface="Palatino Linotype" panose="02040502050505030304" pitchFamily="18" charset="0"/>
              </a:rPr>
              <a:t> (1983, p. 37)</a:t>
            </a:r>
          </a:p>
          <a:p>
            <a:pPr marL="0" indent="0">
              <a:lnSpc>
                <a:spcPct val="80000"/>
              </a:lnSpc>
              <a:buNone/>
            </a:pPr>
            <a:r>
              <a:rPr lang="en-US" altLang="en-US" sz="1800" dirty="0">
                <a:latin typeface="Arial" pitchFamily="34" charset="0"/>
              </a:rPr>
              <a:t>					</a:t>
            </a:r>
          </a:p>
          <a:p>
            <a:pPr marL="0" indent="0">
              <a:lnSpc>
                <a:spcPct val="80000"/>
              </a:lnSpc>
              <a:buNone/>
            </a:pPr>
            <a:endParaRPr lang="en-US" altLang="en-US" sz="1800" dirty="0">
              <a:latin typeface="Arial" pitchFamily="34" charset="0"/>
            </a:endParaRPr>
          </a:p>
        </p:txBody>
      </p:sp>
      <p:sp>
        <p:nvSpPr>
          <p:cNvPr id="4" name="Rectangle 2"/>
          <p:cNvSpPr>
            <a:spLocks noGrp="1"/>
          </p:cNvSpPr>
          <p:nvPr>
            <p:ph type="title" idx="4294967295"/>
          </p:nvPr>
        </p:nvSpPr>
        <p:spPr>
          <a:xfrm>
            <a:off x="1981200" y="152400"/>
            <a:ext cx="8229600" cy="715962"/>
          </a:xfrm>
        </p:spPr>
        <p:txBody>
          <a:bodyPr/>
          <a:lstStyle/>
          <a:p>
            <a:pPr algn="ctr"/>
            <a:r>
              <a:rPr lang="en-US" altLang="en-US" sz="2800" b="1" dirty="0">
                <a:latin typeface="Palatino Linotype" panose="02040502050505030304" pitchFamily="18" charset="0"/>
              </a:rPr>
              <a:t>Data Mining </a:t>
            </a:r>
          </a:p>
        </p:txBody>
      </p:sp>
      <p:pic>
        <p:nvPicPr>
          <p:cNvPr id="2" name="Picture 1"/>
          <p:cNvPicPr>
            <a:picLocks noChangeAspect="1"/>
          </p:cNvPicPr>
          <p:nvPr/>
        </p:nvPicPr>
        <p:blipFill>
          <a:blip r:embed="rId3"/>
          <a:stretch>
            <a:fillRect/>
          </a:stretch>
        </p:blipFill>
        <p:spPr>
          <a:xfrm>
            <a:off x="7959692" y="609600"/>
            <a:ext cx="2933700" cy="3714750"/>
          </a:xfrm>
          <a:prstGeom prst="rect">
            <a:avLst/>
          </a:prstGeom>
        </p:spPr>
      </p:pic>
      <p:pic>
        <p:nvPicPr>
          <p:cNvPr id="5" name="Picture 4"/>
          <p:cNvPicPr>
            <a:picLocks noChangeAspect="1"/>
          </p:cNvPicPr>
          <p:nvPr/>
        </p:nvPicPr>
        <p:blipFill>
          <a:blip r:embed="rId4"/>
          <a:stretch>
            <a:fillRect/>
          </a:stretch>
        </p:blipFill>
        <p:spPr>
          <a:xfrm>
            <a:off x="2260987" y="1868181"/>
            <a:ext cx="3599390" cy="2009416"/>
          </a:xfrm>
          <a:prstGeom prst="rect">
            <a:avLst/>
          </a:prstGeom>
        </p:spPr>
      </p:pic>
    </p:spTree>
    <p:extLst>
      <p:ext uri="{BB962C8B-B14F-4D97-AF65-F5344CB8AC3E}">
        <p14:creationId xmlns:p14="http://schemas.microsoft.com/office/powerpoint/2010/main" val="989760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E9A65D8-41C2-7C55-A721-3952E89CAF83}"/>
              </a:ext>
            </a:extLst>
          </p:cNvPr>
          <p:cNvSpPr txBox="1">
            <a:spLocks/>
          </p:cNvSpPr>
          <p:nvPr/>
        </p:nvSpPr>
        <p:spPr bwMode="auto">
          <a:xfrm>
            <a:off x="1981200" y="11430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defRPr/>
            </a:pPr>
            <a:endParaRPr lang="en-US" altLang="en-US" sz="1800" dirty="0">
              <a:solidFill>
                <a:sysClr val="windowText" lastClr="000000"/>
              </a:solidFill>
              <a:latin typeface="Arial" pitchFamily="34" charset="0"/>
            </a:endParaRPr>
          </a:p>
          <a:p>
            <a:pPr marL="0" indent="0">
              <a:lnSpc>
                <a:spcPct val="80000"/>
              </a:lnSpc>
              <a:buNone/>
              <a:defRPr/>
            </a:pPr>
            <a:endParaRPr lang="en-US" altLang="en-US" sz="1800" dirty="0">
              <a:solidFill>
                <a:sysClr val="windowText" lastClr="000000"/>
              </a:solidFill>
              <a:latin typeface="Arial" pitchFamily="34" charset="0"/>
            </a:endParaRPr>
          </a:p>
          <a:p>
            <a:pPr marL="0" indent="0">
              <a:lnSpc>
                <a:spcPct val="80000"/>
              </a:lnSpc>
              <a:buNone/>
              <a:defRPr/>
            </a:pPr>
            <a:r>
              <a:rPr lang="en-US" altLang="en-US" sz="1800" dirty="0">
                <a:solidFill>
                  <a:sysClr val="windowText" lastClr="000000"/>
                </a:solidFill>
                <a:latin typeface="Palatino Linotype" panose="02040502050505030304" pitchFamily="18" charset="0"/>
              </a:rPr>
              <a:t>The terminology “data mining” is often used in the context of pre-test bias.  In particular, researchers often run a large number of different regressions on  a body of data looking for significant t statistics (at ,say, the 5% level).  Using this approach invalidates traditional hypothesis-testing procedures because such data mining is likely by chance to uncover significant t statistics; i.e., the final results chosen are much more likely to embody Type I error than the claimed 5%.	</a:t>
            </a:r>
          </a:p>
          <a:p>
            <a:pPr marL="0" indent="0">
              <a:lnSpc>
                <a:spcPct val="80000"/>
              </a:lnSpc>
              <a:buNone/>
              <a:defRPr/>
            </a:pPr>
            <a:r>
              <a:rPr lang="en-US" altLang="en-US" sz="1800" dirty="0">
                <a:solidFill>
                  <a:sysClr val="windowText" lastClr="000000"/>
                </a:solidFill>
                <a:latin typeface="Palatino Linotype" panose="02040502050505030304" pitchFamily="18" charset="0"/>
              </a:rPr>
              <a:t>		--From Peter Kennedy’s </a:t>
            </a:r>
            <a:r>
              <a:rPr lang="en-US" altLang="en-US" sz="1800" i="1" dirty="0">
                <a:solidFill>
                  <a:sysClr val="windowText" lastClr="000000"/>
                </a:solidFill>
                <a:latin typeface="Palatino Linotype" panose="02040502050505030304" pitchFamily="18" charset="0"/>
              </a:rPr>
              <a:t>Guide to Econometrics (4</a:t>
            </a:r>
            <a:r>
              <a:rPr lang="en-US" altLang="en-US" sz="1800" i="1" baseline="30000" dirty="0">
                <a:solidFill>
                  <a:sysClr val="windowText" lastClr="000000"/>
                </a:solidFill>
                <a:latin typeface="Palatino Linotype" panose="02040502050505030304" pitchFamily="18" charset="0"/>
              </a:rPr>
              <a:t>th</a:t>
            </a:r>
            <a:r>
              <a:rPr lang="en-US" altLang="en-US" sz="1800" i="1" dirty="0">
                <a:solidFill>
                  <a:sysClr val="windowText" lastClr="000000"/>
                </a:solidFill>
                <a:latin typeface="Palatino Linotype" panose="02040502050505030304" pitchFamily="18" charset="0"/>
              </a:rPr>
              <a:t> </a:t>
            </a:r>
            <a:r>
              <a:rPr lang="en-US" altLang="en-US" sz="1800" i="1" dirty="0" err="1">
                <a:solidFill>
                  <a:sysClr val="windowText" lastClr="000000"/>
                </a:solidFill>
                <a:latin typeface="Palatino Linotype" panose="02040502050505030304" pitchFamily="18" charset="0"/>
              </a:rPr>
              <a:t>edtion</a:t>
            </a:r>
            <a:r>
              <a:rPr lang="en-US" altLang="en-US" sz="1800" i="1" dirty="0">
                <a:solidFill>
                  <a:sysClr val="windowText" lastClr="000000"/>
                </a:solidFill>
                <a:latin typeface="Palatino Linotype" panose="02040502050505030304" pitchFamily="18" charset="0"/>
              </a:rPr>
              <a:t>)</a:t>
            </a:r>
            <a:r>
              <a:rPr lang="en-US" altLang="en-US" sz="1800" dirty="0">
                <a:solidFill>
                  <a:sysClr val="windowText" lastClr="000000"/>
                </a:solidFill>
                <a:latin typeface="Palatino Linotype" panose="02040502050505030304" pitchFamily="18" charset="0"/>
              </a:rPr>
              <a:t>		</a:t>
            </a:r>
          </a:p>
          <a:p>
            <a:pPr marL="0" indent="0">
              <a:lnSpc>
                <a:spcPct val="80000"/>
              </a:lnSpc>
              <a:buNone/>
              <a:defRPr/>
            </a:pPr>
            <a:endParaRPr lang="en-US" altLang="en-US" sz="1800" dirty="0">
              <a:solidFill>
                <a:sysClr val="windowText" lastClr="000000"/>
              </a:solidFill>
              <a:latin typeface="Arial" pitchFamily="34" charset="0"/>
            </a:endParaRPr>
          </a:p>
        </p:txBody>
      </p:sp>
      <p:sp>
        <p:nvSpPr>
          <p:cNvPr id="6" name="Rectangle 2">
            <a:extLst>
              <a:ext uri="{FF2B5EF4-FFF2-40B4-BE49-F238E27FC236}">
                <a16:creationId xmlns:a16="http://schemas.microsoft.com/office/drawing/2014/main" id="{8601DF29-DA13-27EC-01A4-0BA1B744A3FC}"/>
              </a:ext>
            </a:extLst>
          </p:cNvPr>
          <p:cNvSpPr txBox="1">
            <a:spLocks/>
          </p:cNvSpPr>
          <p:nvPr/>
        </p:nvSpPr>
        <p:spPr bwMode="auto">
          <a:xfrm>
            <a:off x="1752600" y="313732"/>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defRPr/>
            </a:pPr>
            <a:r>
              <a:rPr lang="en-US" altLang="en-US" sz="2800" b="1" dirty="0">
                <a:solidFill>
                  <a:srgbClr val="000000"/>
                </a:solidFill>
                <a:latin typeface="Palatino Linotype" panose="02040502050505030304" pitchFamily="18" charset="0"/>
              </a:rPr>
              <a:t>“Classic” data mining or p-hacking </a:t>
            </a:r>
          </a:p>
        </p:txBody>
      </p:sp>
      <p:pic>
        <p:nvPicPr>
          <p:cNvPr id="7" name="Picture 2">
            <a:extLst>
              <a:ext uri="{FF2B5EF4-FFF2-40B4-BE49-F238E27FC236}">
                <a16:creationId xmlns:a16="http://schemas.microsoft.com/office/drawing/2014/main" id="{DAC2F557-894C-A650-F079-D7782677F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263" y="3674075"/>
            <a:ext cx="2019793" cy="3019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804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7D0543B-CF03-2F65-B0A5-666D6ADBC8F8}"/>
              </a:ext>
            </a:extLst>
          </p:cNvPr>
          <p:cNvSpPr txBox="1">
            <a:spLocks noChangeArrowheads="1"/>
          </p:cNvSpPr>
          <p:nvPr/>
        </p:nvSpPr>
        <p:spPr bwMode="auto">
          <a:xfrm>
            <a:off x="2018969" y="18288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marL="0" indent="0" eaLnBrk="1" hangingPunct="1">
              <a:buClrTx/>
              <a:buNone/>
              <a:defRPr/>
            </a:pPr>
            <a:r>
              <a:rPr lang="en-US" altLang="en-US" sz="2000" kern="0" dirty="0">
                <a:solidFill>
                  <a:srgbClr val="000000"/>
                </a:solidFill>
                <a:latin typeface="Palatino Linotype" panose="02040502050505030304" pitchFamily="18" charset="0"/>
              </a:rPr>
              <a:t>1.   You only report estimates of the following equation:</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altLang="en-US" sz="2000" kern="0" dirty="0">
                <a:solidFill>
                  <a:srgbClr val="000000"/>
                </a:solidFill>
                <a:latin typeface="Palatino Linotype" panose="02040502050505030304" pitchFamily="18" charset="0"/>
              </a:rPr>
              <a:t> .</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estimating this equation produces very different results:	</a:t>
            </a:r>
          </a:p>
          <a:p>
            <a:pPr marL="0" indent="0" eaLnBrk="1" hangingPunct="1">
              <a:buClrTx/>
              <a:buNone/>
              <a:defRPr/>
            </a:pPr>
            <a:r>
              <a:rPr lang="en-US" altLang="en-US" sz="2000" kern="0" dirty="0">
                <a:solidFill>
                  <a:srgbClr val="000000"/>
                </a:solidFill>
                <a:latin typeface="Palatino Linotype" panose="02040502050505030304" pitchFamily="18" charset="0"/>
              </a:rPr>
              <a:t>       </a:t>
            </a:r>
          </a:p>
          <a:p>
            <a:pPr marL="0" indent="0" eaLnBrk="1" hangingPunct="1">
              <a:buClrTx/>
              <a:buNone/>
              <a:defRPr/>
            </a:pPr>
            <a:r>
              <a:rPr lang="en-US" altLang="en-US" sz="2000" kern="0" dirty="0">
                <a:solidFill>
                  <a:srgbClr val="000000"/>
                </a:solidFill>
                <a:latin typeface="Palatino Linotype" panose="02040502050505030304" pitchFamily="18" charset="0"/>
              </a:rPr>
              <a:t>      ln(</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dirty="0">
                <a:solidFill>
                  <a:prstClr val="black"/>
                </a:solidFill>
                <a:latin typeface="Palatino Linotype" panose="02040502050505030304" pitchFamily="18" charset="0"/>
                <a:ea typeface="Times New Roman"/>
                <a:cs typeface="Times New Roman"/>
              </a:rPr>
              <a:t>)</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altLang="en-US" sz="2000" kern="0" dirty="0">
                <a:solidFill>
                  <a:srgbClr val="000000"/>
                </a:solidFill>
                <a:latin typeface="Palatino Linotype" panose="02040502050505030304" pitchFamily="18" charset="0"/>
              </a:rPr>
              <a:t> .</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
        <p:nvSpPr>
          <p:cNvPr id="6" name="Rectangle 2">
            <a:extLst>
              <a:ext uri="{FF2B5EF4-FFF2-40B4-BE49-F238E27FC236}">
                <a16:creationId xmlns:a16="http://schemas.microsoft.com/office/drawing/2014/main" id="{111D3626-2EA6-A2B8-ACFC-3EFB58136E11}"/>
              </a:ext>
            </a:extLst>
          </p:cNvPr>
          <p:cNvSpPr txBox="1">
            <a:spLocks/>
          </p:cNvSpPr>
          <p:nvPr/>
        </p:nvSpPr>
        <p:spPr bwMode="auto">
          <a:xfrm>
            <a:off x="1752600" y="838200"/>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defRPr/>
            </a:pPr>
            <a:r>
              <a:rPr lang="en-US" altLang="en-US" sz="2800" b="1" dirty="0">
                <a:solidFill>
                  <a:srgbClr val="000000"/>
                </a:solidFill>
                <a:latin typeface="Palatino Linotype" panose="02040502050505030304" pitchFamily="18" charset="0"/>
              </a:rPr>
              <a:t>Three signs you may be data mining </a:t>
            </a:r>
          </a:p>
        </p:txBody>
      </p:sp>
    </p:spTree>
    <p:extLst>
      <p:ext uri="{BB962C8B-B14F-4D97-AF65-F5344CB8AC3E}">
        <p14:creationId xmlns:p14="http://schemas.microsoft.com/office/powerpoint/2010/main" val="196519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E587C40-E69C-9DC6-73EC-094B730D03DC}"/>
              </a:ext>
            </a:extLst>
          </p:cNvPr>
          <p:cNvSpPr txBox="1">
            <a:spLocks noChangeArrowheads="1"/>
          </p:cNvSpPr>
          <p:nvPr/>
        </p:nvSpPr>
        <p:spPr bwMode="auto">
          <a:xfrm>
            <a:off x="1944094" y="6096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marL="0" indent="0" eaLnBrk="1" hangingPunct="1">
              <a:buClrTx/>
              <a:buNone/>
              <a:defRPr/>
            </a:pPr>
            <a:r>
              <a:rPr lang="en-US" altLang="en-US" sz="2000" kern="0" dirty="0">
                <a:solidFill>
                  <a:srgbClr val="000000"/>
                </a:solidFill>
                <a:latin typeface="Palatino Linotype" panose="02040502050505030304" pitchFamily="18" charset="0"/>
              </a:rPr>
              <a:t>2.   You only report estimates of the following equation:</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it-1</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estimating any of these equations produces very different</a:t>
            </a:r>
          </a:p>
          <a:p>
            <a:pPr marL="0" indent="0" eaLnBrk="1" hangingPunct="1">
              <a:buClrTx/>
              <a:buNone/>
              <a:defRPr/>
            </a:pPr>
            <a:r>
              <a:rPr lang="en-US" altLang="en-US" sz="2000" kern="0" dirty="0">
                <a:solidFill>
                  <a:srgbClr val="000000"/>
                </a:solidFill>
                <a:latin typeface="Palatino Linotype" panose="02040502050505030304" pitchFamily="18" charset="0"/>
              </a:rPr>
              <a:t>       results:	</a:t>
            </a:r>
          </a:p>
          <a:p>
            <a:pPr marL="0" indent="0" eaLnBrk="1" hangingPunct="1">
              <a:buClrTx/>
              <a:buNone/>
              <a:defRPr/>
            </a:pPr>
            <a:endParaRPr lang="en-US" altLang="en-US" sz="2000" i="1" dirty="0">
              <a:solidFill>
                <a:srgbClr val="000000"/>
              </a:solidFill>
              <a:latin typeface="Palatino Linotype" panose="02040502050505030304" pitchFamily="18" charset="0"/>
              <a:cs typeface="Times New Roman"/>
            </a:endParaRPr>
          </a:p>
          <a:p>
            <a:pPr marL="0" indent="0" eaLnBrk="1" hangingPunct="1">
              <a:lnSpc>
                <a:spcPct val="150000"/>
              </a:lnSpc>
              <a:buClrTx/>
              <a:buNone/>
              <a:defRPr/>
            </a:pPr>
            <a:r>
              <a:rPr lang="en-US" altLang="en-US" sz="2000" i="1" dirty="0">
                <a:solidFill>
                  <a:srgbClr val="000000"/>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endParaRPr lang="en-US" altLang="en-US" sz="2000" kern="0" dirty="0">
              <a:solidFill>
                <a:srgbClr val="000000"/>
              </a:solidFill>
              <a:latin typeface="Palatino Linotype" panose="02040502050505030304" pitchFamily="18" charset="0"/>
            </a:endParaRPr>
          </a:p>
          <a:p>
            <a:pPr marL="0" indent="0" eaLnBrk="1" hangingPunct="1">
              <a:lnSpc>
                <a:spcPct val="150000"/>
              </a:lnSpc>
              <a:buClrTx/>
              <a:buNone/>
              <a:defRPr/>
            </a:pPr>
            <a:r>
              <a:rPr lang="en-US" altLang="en-US" sz="2000" kern="0" dirty="0">
                <a:solidFill>
                  <a:srgbClr val="000000"/>
                </a:solidFill>
                <a:latin typeface="Palatino Linotype" panose="02040502050505030304" pitchFamily="18" charset="0"/>
              </a:rPr>
              <a:t>     </a:t>
            </a: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endParaRPr lang="en-US" altLang="en-US" sz="2000" kern="0" dirty="0">
              <a:solidFill>
                <a:srgbClr val="000000"/>
              </a:solidFill>
              <a:latin typeface="Palatino Linotype" panose="02040502050505030304" pitchFamily="18" charset="0"/>
            </a:endParaRPr>
          </a:p>
          <a:p>
            <a:pPr marL="0" indent="0" eaLnBrk="1" hangingPunct="1">
              <a:lnSpc>
                <a:spcPct val="150000"/>
              </a:lnSpc>
              <a:buClrTx/>
              <a:buNone/>
              <a:defRPr/>
            </a:pP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t-1</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p>
          <a:p>
            <a:pPr marL="0" indent="0" eaLnBrk="1" hangingPunct="1">
              <a:lnSpc>
                <a:spcPct val="150000"/>
              </a:lnSpc>
              <a:buClrTx/>
              <a:buNone/>
              <a:defRPr/>
            </a:pPr>
            <a:r>
              <a:rPr lang="en-US" altLang="en-US" sz="2000" i="1" baseline="-25000" dirty="0">
                <a:solidFill>
                  <a:prstClr val="black"/>
                </a:solidFill>
                <a:latin typeface="Palatino Linotype" panose="02040502050505030304" pitchFamily="18" charset="0"/>
                <a:cs typeface="Times New Roman"/>
              </a:rPr>
              <a:t> </a:t>
            </a: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t-1</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3</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p>
          <a:p>
            <a:pPr marL="0" indent="0" eaLnBrk="1" hangingPunct="1">
              <a:lnSpc>
                <a:spcPct val="150000"/>
              </a:lnSpc>
              <a:buClrTx/>
              <a:buNone/>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Tree>
    <p:extLst>
      <p:ext uri="{BB962C8B-B14F-4D97-AF65-F5344CB8AC3E}">
        <p14:creationId xmlns:p14="http://schemas.microsoft.com/office/powerpoint/2010/main" val="261987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8E34637-5FE9-563F-0AE8-C58FE2654142}"/>
              </a:ext>
            </a:extLst>
          </p:cNvPr>
          <p:cNvSpPr txBox="1">
            <a:spLocks noChangeArrowheads="1"/>
          </p:cNvSpPr>
          <p:nvPr/>
        </p:nvSpPr>
        <p:spPr bwMode="auto">
          <a:xfrm>
            <a:off x="1905000" y="5334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3.   You only report estimates of the following equation for respondents</a:t>
            </a:r>
          </a:p>
          <a:p>
            <a:pPr marL="0" indent="0" eaLnBrk="1" hangingPunct="1">
              <a:buClrTx/>
              <a:buNone/>
              <a:defRPr/>
            </a:pPr>
            <a:r>
              <a:rPr lang="en-US" altLang="en-US" sz="2000" kern="0" dirty="0">
                <a:solidFill>
                  <a:srgbClr val="000000"/>
                </a:solidFill>
                <a:latin typeface="Palatino Linotype" panose="02040502050505030304" pitchFamily="18" charset="0"/>
              </a:rPr>
              <a:t>      ages 12-15:</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it-1</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you get very different results if your sample includes </a:t>
            </a:r>
          </a:p>
          <a:p>
            <a:pPr marL="0" indent="0" eaLnBrk="1" hangingPunct="1">
              <a:buClrTx/>
              <a:buNone/>
              <a:defRPr/>
            </a:pPr>
            <a:r>
              <a:rPr lang="en-US" altLang="en-US" sz="2000" kern="0" dirty="0">
                <a:solidFill>
                  <a:srgbClr val="000000"/>
                </a:solidFill>
                <a:latin typeface="Palatino Linotype" panose="02040502050505030304" pitchFamily="18" charset="0"/>
              </a:rPr>
              <a:t>       16-year-olds. </a:t>
            </a: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A few more behaviors that can be described as data mining:</a:t>
            </a: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r>
              <a:rPr lang="en-US" altLang="en-US" sz="2000" kern="0" dirty="0">
                <a:solidFill>
                  <a:srgbClr val="000000"/>
                </a:solidFill>
                <a:latin typeface="Palatino Linotype" panose="02040502050505030304" pitchFamily="18" charset="0"/>
              </a:rPr>
              <a:t>Stop project because of null results</a:t>
            </a:r>
            <a:endParaRPr lang="en-US" altLang="en-US" sz="2800" dirty="0">
              <a:solidFill>
                <a:srgbClr val="000000"/>
              </a:solidFill>
              <a:latin typeface="Palatino Linotype" panose="02040502050505030304" pitchFamily="18" charset="0"/>
              <a:cs typeface="Arial" panose="020B0604020202020204" pitchFamily="34" charset="0"/>
            </a:endParaRPr>
          </a:p>
          <a:p>
            <a:pPr marL="742950" lvl="1" indent="-285750" defTabSz="457200" eaLnBrk="1" fontAlgn="auto" hangingPunct="1">
              <a:lnSpc>
                <a:spcPct val="90000"/>
              </a:lnSpc>
              <a:spcAft>
                <a:spcPts val="0"/>
              </a:spcAft>
              <a:buClrTx/>
              <a:buSzTx/>
              <a:buFont typeface="Arial"/>
              <a:buChar char="–"/>
              <a:defRPr/>
            </a:pPr>
            <a:r>
              <a:rPr lang="en-US" altLang="en-US" sz="1600" dirty="0">
                <a:solidFill>
                  <a:srgbClr val="000000"/>
                </a:solidFill>
                <a:latin typeface="Palatino Linotype" panose="02040502050505030304" pitchFamily="18" charset="0"/>
              </a:rPr>
              <a:t>Decide against submitting to a journal  </a:t>
            </a:r>
            <a:endParaRPr lang="en-US" altLang="en-US" sz="16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endParaRPr lang="en-US" altLang="en-US" sz="20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r>
              <a:rPr lang="en-US" altLang="en-US" sz="2000" kern="0" dirty="0">
                <a:solidFill>
                  <a:srgbClr val="000000"/>
                </a:solidFill>
                <a:latin typeface="Palatino Linotype" panose="02040502050505030304" pitchFamily="18" charset="0"/>
                <a:cs typeface="Arial" panose="020B0604020202020204" pitchFamily="34" charset="0"/>
              </a:rPr>
              <a:t>Modifying your original hypothesis to better match results </a:t>
            </a:r>
            <a:endParaRPr lang="en-US" altLang="en-US" sz="2800" dirty="0">
              <a:solidFill>
                <a:srgbClr val="000000"/>
              </a:solidFill>
              <a:latin typeface="Palatino Linotype" panose="02040502050505030304" pitchFamily="18" charset="0"/>
              <a:cs typeface="Arial" panose="020B0604020202020204" pitchFamily="34" charset="0"/>
            </a:endParaRPr>
          </a:p>
          <a:p>
            <a:pPr marL="0" indent="0" eaLnBrk="1" hangingPunct="1">
              <a:buClrTx/>
              <a:buNone/>
            </a:pPr>
            <a:endParaRPr lang="en-US" altLang="en-US" sz="2000" kern="0" dirty="0">
              <a:solidFill>
                <a:srgbClr val="000000"/>
              </a:solidFill>
              <a:latin typeface="Arial"/>
            </a:endParaRPr>
          </a:p>
          <a:p>
            <a:pPr eaLnBrk="1" hangingPunct="1">
              <a:buClrTx/>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Tree>
    <p:extLst>
      <p:ext uri="{BB962C8B-B14F-4D97-AF65-F5344CB8AC3E}">
        <p14:creationId xmlns:p14="http://schemas.microsoft.com/office/powerpoint/2010/main" val="801204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590800" y="1136108"/>
          <a:ext cx="6705600" cy="5721893"/>
        </p:xfrm>
        <a:graphic>
          <a:graphicData uri="http://schemas.openxmlformats.org/drawingml/2006/table">
            <a:tbl>
              <a:tblPr firstRow="1" firstCol="1" bandRow="1">
                <a:tableStyleId>{5C22544A-7EE6-4342-B048-85BDC9FD1C3A}</a:tableStyleId>
              </a:tblPr>
              <a:tblGrid>
                <a:gridCol w="2926080">
                  <a:extLst>
                    <a:ext uri="{9D8B030D-6E8A-4147-A177-3AD203B41FA5}">
                      <a16:colId xmlns:a16="http://schemas.microsoft.com/office/drawing/2014/main" val="20000"/>
                    </a:ext>
                  </a:extLst>
                </a:gridCol>
                <a:gridCol w="1823859">
                  <a:extLst>
                    <a:ext uri="{9D8B030D-6E8A-4147-A177-3AD203B41FA5}">
                      <a16:colId xmlns:a16="http://schemas.microsoft.com/office/drawing/2014/main" val="20001"/>
                    </a:ext>
                  </a:extLst>
                </a:gridCol>
                <a:gridCol w="1955661">
                  <a:extLst>
                    <a:ext uri="{9D8B030D-6E8A-4147-A177-3AD203B41FA5}">
                      <a16:colId xmlns:a16="http://schemas.microsoft.com/office/drawing/2014/main" val="20002"/>
                    </a:ext>
                  </a:extLst>
                </a:gridCol>
              </a:tblGrid>
              <a:tr h="241286">
                <a:tc>
                  <a:txBody>
                    <a:bodyPr/>
                    <a:lstStyle/>
                    <a:p>
                      <a:pPr marL="0" marR="0">
                        <a:spcBef>
                          <a:spcPts val="0"/>
                        </a:spcBef>
                        <a:spcAft>
                          <a:spcPts val="0"/>
                        </a:spcAft>
                      </a:pPr>
                      <a:r>
                        <a:rPr lang="en-US" sz="700" dirty="0">
                          <a:effectLst/>
                        </a:rPr>
                        <a:t> </a:t>
                      </a:r>
                      <a:endParaRPr lang="en-US" sz="700" dirty="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100" dirty="0">
                          <a:effectLst/>
                        </a:rPr>
                        <a:t>Analgesics</a:t>
                      </a:r>
                      <a:endParaRPr lang="en-US" sz="1100" dirty="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100" dirty="0">
                          <a:effectLst/>
                        </a:rPr>
                        <a:t>Hallucinogens</a:t>
                      </a:r>
                      <a:endParaRPr lang="en-US" sz="1100" dirty="0">
                        <a:effectLst/>
                        <a:latin typeface="Times New Roman"/>
                        <a:ea typeface="Times New Roman"/>
                      </a:endParaRPr>
                    </a:p>
                  </a:txBody>
                  <a:tcPr marL="40821" marR="40821" marT="0" marB="0" anchor="b"/>
                </a:tc>
                <a:extLst>
                  <a:ext uri="{0D108BD9-81ED-4DB2-BD59-A6C34878D82A}">
                    <a16:rowId xmlns:a16="http://schemas.microsoft.com/office/drawing/2014/main" val="10000"/>
                  </a:ext>
                </a:extLst>
              </a:tr>
              <a:tr h="166078">
                <a:tc>
                  <a:txBody>
                    <a:bodyPr/>
                    <a:lstStyle/>
                    <a:p>
                      <a:pPr marL="0" marR="0">
                        <a:spcBef>
                          <a:spcPts val="0"/>
                        </a:spcBef>
                        <a:spcAft>
                          <a:spcPts val="0"/>
                        </a:spcAft>
                      </a:pPr>
                      <a:r>
                        <a:rPr lang="en-US" sz="700">
                          <a:effectLst/>
                        </a:rPr>
                        <a:t> </a:t>
                      </a:r>
                      <a:endParaRPr lang="en-US" sz="7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700">
                          <a:effectLst/>
                        </a:rPr>
                        <a:t> </a:t>
                      </a:r>
                      <a:endParaRPr lang="en-US" sz="7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700" dirty="0">
                          <a:effectLst/>
                        </a:rPr>
                        <a:t> </a:t>
                      </a:r>
                      <a:endParaRPr lang="en-US" sz="700" dirty="0">
                        <a:effectLst/>
                        <a:latin typeface="Times New Roman"/>
                        <a:ea typeface="Times New Roman"/>
                      </a:endParaRPr>
                    </a:p>
                  </a:txBody>
                  <a:tcPr marL="40821" marR="40821" marT="0" marB="0" anchor="b"/>
                </a:tc>
                <a:extLst>
                  <a:ext uri="{0D108BD9-81ED-4DB2-BD59-A6C34878D82A}">
                    <a16:rowId xmlns:a16="http://schemas.microsoft.com/office/drawing/2014/main" val="10001"/>
                  </a:ext>
                </a:extLst>
              </a:tr>
              <a:tr h="332159">
                <a:tc>
                  <a:txBody>
                    <a:bodyPr/>
                    <a:lstStyle/>
                    <a:p>
                      <a:pPr marL="0" marR="0">
                        <a:spcBef>
                          <a:spcPts val="0"/>
                        </a:spcBef>
                        <a:spcAft>
                          <a:spcPts val="0"/>
                        </a:spcAft>
                      </a:pPr>
                      <a:r>
                        <a:rPr lang="en-US" sz="1000" dirty="0">
                          <a:effectLst/>
                        </a:rPr>
                        <a:t>1) Any disorder (baseline)</a:t>
                      </a:r>
                      <a:endParaRPr lang="en-US" sz="1000" dirty="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dirty="0">
                          <a:effectLst/>
                        </a:rPr>
                        <a:t>0.039**</a:t>
                      </a:r>
                    </a:p>
                    <a:p>
                      <a:pPr marL="0" marR="0" indent="125730" algn="ctr">
                        <a:spcBef>
                          <a:spcPts val="0"/>
                        </a:spcBef>
                        <a:spcAft>
                          <a:spcPts val="0"/>
                        </a:spcAft>
                      </a:pPr>
                      <a:r>
                        <a:rPr lang="en-US" sz="1000" dirty="0">
                          <a:effectLst/>
                        </a:rPr>
                        <a:t>(0.0161)</a:t>
                      </a:r>
                      <a:endParaRPr lang="en-US" sz="1000" dirty="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dirty="0">
                          <a:effectLst/>
                        </a:rPr>
                        <a:t>0.0217**</a:t>
                      </a:r>
                    </a:p>
                    <a:p>
                      <a:pPr marL="0" marR="0" algn="ctr">
                        <a:spcBef>
                          <a:spcPts val="0"/>
                        </a:spcBef>
                        <a:spcAft>
                          <a:spcPts val="0"/>
                        </a:spcAft>
                      </a:pPr>
                      <a:r>
                        <a:rPr lang="en-US" sz="1000" dirty="0">
                          <a:effectLst/>
                        </a:rPr>
                        <a:t>(0.0092)</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02"/>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3"/>
                  </a:ext>
                </a:extLst>
              </a:tr>
              <a:tr h="332159">
                <a:tc>
                  <a:txBody>
                    <a:bodyPr/>
                    <a:lstStyle/>
                    <a:p>
                      <a:pPr marL="0" marR="0">
                        <a:spcBef>
                          <a:spcPts val="0"/>
                        </a:spcBef>
                        <a:spcAft>
                          <a:spcPts val="0"/>
                        </a:spcAft>
                      </a:pPr>
                      <a:r>
                        <a:rPr lang="en-US" sz="1000">
                          <a:effectLst/>
                        </a:rPr>
                        <a:t>2) Mild disorder</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0.0162</a:t>
                      </a:r>
                    </a:p>
                    <a:p>
                      <a:pPr marL="0" marR="0" indent="125730" algn="ctr">
                        <a:spcBef>
                          <a:spcPts val="0"/>
                        </a:spcBef>
                        <a:spcAft>
                          <a:spcPts val="0"/>
                        </a:spcAft>
                      </a:pPr>
                      <a:r>
                        <a:rPr lang="en-US" sz="1000">
                          <a:effectLst/>
                        </a:rPr>
                        <a:t>(0.0137)</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0.0106**</a:t>
                      </a:r>
                    </a:p>
                    <a:p>
                      <a:pPr marL="0" marR="0" algn="ctr">
                        <a:spcBef>
                          <a:spcPts val="0"/>
                        </a:spcBef>
                        <a:spcAft>
                          <a:spcPts val="0"/>
                        </a:spcAft>
                      </a:pPr>
                      <a:r>
                        <a:rPr lang="en-US" sz="1000">
                          <a:effectLst/>
                        </a:rPr>
                        <a:t>(0.0051)</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4"/>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5"/>
                  </a:ext>
                </a:extLst>
              </a:tr>
              <a:tr h="332159">
                <a:tc>
                  <a:txBody>
                    <a:bodyPr/>
                    <a:lstStyle/>
                    <a:p>
                      <a:pPr marL="0" marR="0">
                        <a:spcBef>
                          <a:spcPts val="0"/>
                        </a:spcBef>
                        <a:spcAft>
                          <a:spcPts val="0"/>
                        </a:spcAft>
                      </a:pPr>
                      <a:r>
                        <a:rPr lang="en-US" sz="1000" dirty="0">
                          <a:effectLst/>
                        </a:rPr>
                        <a:t>3) Moderate disorder</a:t>
                      </a:r>
                      <a:endParaRPr lang="en-US" sz="1000" dirty="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dirty="0">
                          <a:effectLst/>
                        </a:rPr>
                        <a:t>0.0095</a:t>
                      </a:r>
                    </a:p>
                    <a:p>
                      <a:pPr marL="0" marR="0" indent="125730" algn="ctr">
                        <a:spcBef>
                          <a:spcPts val="0"/>
                        </a:spcBef>
                        <a:spcAft>
                          <a:spcPts val="0"/>
                        </a:spcAft>
                      </a:pPr>
                      <a:r>
                        <a:rPr lang="en-US" sz="1000" dirty="0">
                          <a:effectLst/>
                        </a:rPr>
                        <a:t>(0.0059)</a:t>
                      </a:r>
                      <a:endParaRPr lang="en-US" sz="1000" dirty="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0.0033</a:t>
                      </a:r>
                    </a:p>
                    <a:p>
                      <a:pPr marL="0" marR="0" algn="ctr">
                        <a:spcBef>
                          <a:spcPts val="0"/>
                        </a:spcBef>
                        <a:spcAft>
                          <a:spcPts val="0"/>
                        </a:spcAft>
                      </a:pPr>
                      <a:r>
                        <a:rPr lang="en-US" sz="1000">
                          <a:effectLst/>
                        </a:rPr>
                        <a:t>(0.0043)</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6"/>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7"/>
                  </a:ext>
                </a:extLst>
              </a:tr>
              <a:tr h="332159">
                <a:tc>
                  <a:txBody>
                    <a:bodyPr/>
                    <a:lstStyle/>
                    <a:p>
                      <a:pPr marL="0" marR="0">
                        <a:spcBef>
                          <a:spcPts val="0"/>
                        </a:spcBef>
                        <a:spcAft>
                          <a:spcPts val="0"/>
                        </a:spcAft>
                      </a:pPr>
                      <a:r>
                        <a:rPr lang="en-US" sz="1000">
                          <a:effectLst/>
                        </a:rPr>
                        <a:t>4) Severe disorder</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0.0122**</a:t>
                      </a:r>
                    </a:p>
                    <a:p>
                      <a:pPr marL="0" marR="0" indent="125730" algn="ctr">
                        <a:spcBef>
                          <a:spcPts val="0"/>
                        </a:spcBef>
                        <a:spcAft>
                          <a:spcPts val="0"/>
                        </a:spcAft>
                      </a:pPr>
                      <a:r>
                        <a:rPr lang="en-US" sz="1000">
                          <a:effectLst/>
                        </a:rPr>
                        <a:t>(0.006)</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0.0086***</a:t>
                      </a:r>
                    </a:p>
                    <a:p>
                      <a:pPr marL="0" marR="0" algn="ctr">
                        <a:spcBef>
                          <a:spcPts val="0"/>
                        </a:spcBef>
                        <a:spcAft>
                          <a:spcPts val="0"/>
                        </a:spcAft>
                      </a:pPr>
                      <a:r>
                        <a:rPr lang="en-US" sz="1000">
                          <a:effectLst/>
                        </a:rPr>
                        <a:t>(0.0023)</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8"/>
                  </a:ext>
                </a:extLst>
              </a:tr>
              <a:tr h="166078">
                <a:tc>
                  <a:txBody>
                    <a:bodyPr/>
                    <a:lstStyle/>
                    <a:p>
                      <a:pPr marL="0" marR="0">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09"/>
                  </a:ext>
                </a:extLst>
              </a:tr>
              <a:tr h="332159">
                <a:tc>
                  <a:txBody>
                    <a:bodyPr/>
                    <a:lstStyle/>
                    <a:p>
                      <a:pPr marL="0" marR="0">
                        <a:spcBef>
                          <a:spcPts val="0"/>
                        </a:spcBef>
                        <a:spcAft>
                          <a:spcPts val="0"/>
                        </a:spcAft>
                      </a:pPr>
                      <a:r>
                        <a:rPr lang="en-US" sz="1000" dirty="0">
                          <a:effectLst/>
                        </a:rPr>
                        <a:t>5) Any disorder, </a:t>
                      </a:r>
                      <a:r>
                        <a:rPr lang="en-US" sz="1000" baseline="0" dirty="0">
                          <a:effectLst/>
                        </a:rPr>
                        <a:t> no </a:t>
                      </a:r>
                      <a:r>
                        <a:rPr lang="en-US" sz="1000" dirty="0">
                          <a:effectLst/>
                        </a:rPr>
                        <a:t>imputed outcomes </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0.0390**</a:t>
                      </a:r>
                    </a:p>
                    <a:p>
                      <a:pPr marL="0" marR="0" indent="125730" algn="ctr">
                        <a:spcBef>
                          <a:spcPts val="0"/>
                        </a:spcBef>
                        <a:spcAft>
                          <a:spcPts val="0"/>
                        </a:spcAft>
                      </a:pPr>
                      <a:r>
                        <a:rPr lang="en-US" sz="1000">
                          <a:effectLst/>
                        </a:rPr>
                        <a:t>(0.0168)</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0.0220**</a:t>
                      </a:r>
                    </a:p>
                    <a:p>
                      <a:pPr marL="0" marR="0" algn="ctr">
                        <a:spcBef>
                          <a:spcPts val="0"/>
                        </a:spcBef>
                        <a:spcAft>
                          <a:spcPts val="0"/>
                        </a:spcAft>
                      </a:pPr>
                      <a:r>
                        <a:rPr lang="en-US" sz="1000" dirty="0">
                          <a:effectLst/>
                        </a:rPr>
                        <a:t>(0.0093)</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0"/>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11"/>
                  </a:ext>
                </a:extLst>
              </a:tr>
              <a:tr h="332159">
                <a:tc>
                  <a:txBody>
                    <a:bodyPr/>
                    <a:lstStyle/>
                    <a:p>
                      <a:pPr marL="0" marR="0">
                        <a:spcBef>
                          <a:spcPts val="0"/>
                        </a:spcBef>
                        <a:spcAft>
                          <a:spcPts val="0"/>
                        </a:spcAft>
                      </a:pPr>
                      <a:r>
                        <a:rPr lang="en-US" sz="1000" dirty="0">
                          <a:effectLst/>
                        </a:rPr>
                        <a:t>6) Any disorder, conditional</a:t>
                      </a:r>
                      <a:r>
                        <a:rPr lang="en-US" sz="1000" baseline="0" dirty="0">
                          <a:effectLst/>
                        </a:rPr>
                        <a:t> on </a:t>
                      </a:r>
                      <a:r>
                        <a:rPr lang="en-US" sz="1000" dirty="0">
                          <a:effectLst/>
                        </a:rPr>
                        <a:t>past year use</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0.8232**</a:t>
                      </a:r>
                    </a:p>
                    <a:p>
                      <a:pPr marL="0" marR="0" indent="125730" algn="ctr">
                        <a:spcBef>
                          <a:spcPts val="0"/>
                        </a:spcBef>
                        <a:spcAft>
                          <a:spcPts val="0"/>
                        </a:spcAft>
                      </a:pPr>
                      <a:r>
                        <a:rPr lang="en-US" sz="1000">
                          <a:effectLst/>
                        </a:rPr>
                        <a:t>(0.3548)</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0.5748*</a:t>
                      </a:r>
                    </a:p>
                    <a:p>
                      <a:pPr marL="0" marR="0" algn="ctr">
                        <a:spcBef>
                          <a:spcPts val="0"/>
                        </a:spcBef>
                        <a:spcAft>
                          <a:spcPts val="0"/>
                        </a:spcAft>
                      </a:pPr>
                      <a:r>
                        <a:rPr lang="en-US" sz="1000" dirty="0">
                          <a:effectLst/>
                        </a:rPr>
                        <a:t>(0.3056)</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2"/>
                  </a:ext>
                </a:extLst>
              </a:tr>
              <a:tr h="166078">
                <a:tc>
                  <a:txBody>
                    <a:bodyPr/>
                    <a:lstStyle/>
                    <a:p>
                      <a:pPr marL="0" marR="0">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13"/>
                  </a:ext>
                </a:extLst>
              </a:tr>
              <a:tr h="332159">
                <a:tc>
                  <a:txBody>
                    <a:bodyPr/>
                    <a:lstStyle/>
                    <a:p>
                      <a:pPr marL="0" marR="0">
                        <a:spcBef>
                          <a:spcPts val="0"/>
                        </a:spcBef>
                        <a:spcAft>
                          <a:spcPts val="0"/>
                        </a:spcAft>
                      </a:pPr>
                      <a:r>
                        <a:rPr lang="en-US" sz="1000" dirty="0">
                          <a:effectLst/>
                        </a:rPr>
                        <a:t>7)  Any disorder, linear probability model</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0.0386**</a:t>
                      </a:r>
                    </a:p>
                    <a:p>
                      <a:pPr marL="0" marR="0" indent="125730" algn="ctr">
                        <a:spcBef>
                          <a:spcPts val="0"/>
                        </a:spcBef>
                        <a:spcAft>
                          <a:spcPts val="0"/>
                        </a:spcAft>
                      </a:pPr>
                      <a:r>
                        <a:rPr lang="en-US" sz="1000">
                          <a:effectLst/>
                        </a:rPr>
                        <a:t>(0.0170)</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0.0202**</a:t>
                      </a:r>
                    </a:p>
                    <a:p>
                      <a:pPr marL="0" marR="0" algn="ctr">
                        <a:spcBef>
                          <a:spcPts val="0"/>
                        </a:spcBef>
                        <a:spcAft>
                          <a:spcPts val="0"/>
                        </a:spcAft>
                      </a:pPr>
                      <a:r>
                        <a:rPr lang="en-US" sz="1000" dirty="0">
                          <a:effectLst/>
                        </a:rPr>
                        <a:t>(0.0095)</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4"/>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15"/>
                  </a:ext>
                </a:extLst>
              </a:tr>
              <a:tr h="332159">
                <a:tc>
                  <a:txBody>
                    <a:bodyPr/>
                    <a:lstStyle/>
                    <a:p>
                      <a:pPr marL="0" marR="0">
                        <a:spcBef>
                          <a:spcPts val="0"/>
                        </a:spcBef>
                        <a:spcAft>
                          <a:spcPts val="0"/>
                        </a:spcAft>
                      </a:pPr>
                      <a:r>
                        <a:rPr lang="en-US" sz="1000" dirty="0">
                          <a:effectLst/>
                        </a:rPr>
                        <a:t>8)</a:t>
                      </a:r>
                      <a:r>
                        <a:rPr lang="en-US" sz="1000" baseline="0" dirty="0">
                          <a:effectLst/>
                        </a:rPr>
                        <a:t> </a:t>
                      </a:r>
                      <a:r>
                        <a:rPr lang="en-US" sz="1000" dirty="0">
                          <a:effectLst/>
                        </a:rPr>
                        <a:t>Any disorder, </a:t>
                      </a:r>
                      <a:r>
                        <a:rPr lang="en-US" sz="1000" dirty="0" err="1">
                          <a:effectLst/>
                        </a:rPr>
                        <a:t>probit</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0.0391**</a:t>
                      </a:r>
                    </a:p>
                    <a:p>
                      <a:pPr marL="0" marR="0" indent="125730" algn="ctr">
                        <a:spcBef>
                          <a:spcPts val="0"/>
                        </a:spcBef>
                        <a:spcAft>
                          <a:spcPts val="0"/>
                        </a:spcAft>
                      </a:pPr>
                      <a:r>
                        <a:rPr lang="en-US" sz="1000">
                          <a:effectLst/>
                        </a:rPr>
                        <a:t>(0.0161)</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0.0184**</a:t>
                      </a:r>
                    </a:p>
                    <a:p>
                      <a:pPr marL="0" marR="0" algn="ctr">
                        <a:spcBef>
                          <a:spcPts val="0"/>
                        </a:spcBef>
                        <a:spcAft>
                          <a:spcPts val="0"/>
                        </a:spcAft>
                      </a:pPr>
                      <a:r>
                        <a:rPr lang="en-US" sz="1000" dirty="0">
                          <a:effectLst/>
                        </a:rPr>
                        <a:t>(0.0078)</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6"/>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indent="125730" algn="ctr">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7"/>
                  </a:ext>
                </a:extLst>
              </a:tr>
              <a:tr h="332159">
                <a:tc>
                  <a:txBody>
                    <a:bodyPr/>
                    <a:lstStyle/>
                    <a:p>
                      <a:pPr marL="0" marR="0">
                        <a:spcBef>
                          <a:spcPts val="0"/>
                        </a:spcBef>
                        <a:spcAft>
                          <a:spcPts val="0"/>
                        </a:spcAft>
                      </a:pPr>
                      <a:r>
                        <a:rPr lang="en-US" sz="1000" dirty="0">
                          <a:effectLst/>
                        </a:rPr>
                        <a:t>9) Any disorder, economic</a:t>
                      </a:r>
                      <a:r>
                        <a:rPr lang="en-US" sz="1000" baseline="0" dirty="0">
                          <a:effectLst/>
                        </a:rPr>
                        <a:t> conditions measured by </a:t>
                      </a:r>
                      <a:r>
                        <a:rPr lang="en-US" sz="1000" dirty="0">
                          <a:effectLst/>
                        </a:rPr>
                        <a:t>employment rate</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-0.0120</a:t>
                      </a:r>
                    </a:p>
                    <a:p>
                      <a:pPr marL="0" marR="0" indent="125730" algn="ctr">
                        <a:spcBef>
                          <a:spcPts val="0"/>
                        </a:spcBef>
                        <a:spcAft>
                          <a:spcPts val="0"/>
                        </a:spcAft>
                      </a:pPr>
                      <a:r>
                        <a:rPr lang="en-US" sz="1000">
                          <a:effectLst/>
                        </a:rPr>
                        <a:t>(0.0150)</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-0.0172**</a:t>
                      </a:r>
                    </a:p>
                    <a:p>
                      <a:pPr marL="0" marR="0" algn="ctr">
                        <a:spcBef>
                          <a:spcPts val="0"/>
                        </a:spcBef>
                        <a:spcAft>
                          <a:spcPts val="0"/>
                        </a:spcAft>
                      </a:pPr>
                      <a:r>
                        <a:rPr lang="en-US" sz="1000" dirty="0">
                          <a:effectLst/>
                        </a:rPr>
                        <a:t>(0.0080)</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18"/>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extLst>
                  <a:ext uri="{0D108BD9-81ED-4DB2-BD59-A6C34878D82A}">
                    <a16:rowId xmlns:a16="http://schemas.microsoft.com/office/drawing/2014/main" val="10019"/>
                  </a:ext>
                </a:extLst>
              </a:tr>
              <a:tr h="332159">
                <a:tc>
                  <a:txBody>
                    <a:bodyPr/>
                    <a:lstStyle/>
                    <a:p>
                      <a:pPr marL="0" marR="0">
                        <a:spcBef>
                          <a:spcPts val="0"/>
                        </a:spcBef>
                        <a:spcAft>
                          <a:spcPts val="0"/>
                        </a:spcAft>
                      </a:pPr>
                      <a:r>
                        <a:rPr lang="en-US" sz="1000" dirty="0">
                          <a:effectLst/>
                        </a:rPr>
                        <a:t>10) Any disorder, economic conditions measured  by log GDP per capita</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a:effectLst/>
                        </a:rPr>
                        <a:t>-0.00882*</a:t>
                      </a:r>
                    </a:p>
                    <a:p>
                      <a:pPr marL="0" marR="0" indent="125730" algn="ctr">
                        <a:spcBef>
                          <a:spcPts val="0"/>
                        </a:spcBef>
                        <a:spcAft>
                          <a:spcPts val="0"/>
                        </a:spcAft>
                      </a:pPr>
                      <a:r>
                        <a:rPr lang="en-US" sz="1000">
                          <a:effectLst/>
                        </a:rPr>
                        <a:t>(0.00504)</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-0.00232</a:t>
                      </a:r>
                    </a:p>
                    <a:p>
                      <a:pPr marL="0" marR="0" algn="ctr">
                        <a:spcBef>
                          <a:spcPts val="0"/>
                        </a:spcBef>
                        <a:spcAft>
                          <a:spcPts val="0"/>
                        </a:spcAft>
                      </a:pPr>
                      <a:r>
                        <a:rPr lang="en-US" sz="1000" dirty="0">
                          <a:effectLst/>
                        </a:rPr>
                        <a:t>(0.00156)</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20"/>
                  </a:ext>
                </a:extLst>
              </a:tr>
              <a:tr h="166078">
                <a:tc>
                  <a:txBody>
                    <a:bodyPr/>
                    <a:lstStyle/>
                    <a:p>
                      <a:pPr marL="0" marR="0">
                        <a:spcBef>
                          <a:spcPts val="0"/>
                        </a:spcBef>
                        <a:spcAft>
                          <a:spcPts val="0"/>
                        </a:spcAft>
                      </a:pPr>
                      <a:r>
                        <a:rPr lang="en-US" sz="1000">
                          <a:effectLst/>
                        </a:rPr>
                        <a:t> </a:t>
                      </a:r>
                      <a:endParaRPr lang="en-US" sz="1000">
                        <a:effectLst/>
                        <a:latin typeface="Times New Roman"/>
                        <a:ea typeface="Times New Roman"/>
                      </a:endParaRPr>
                    </a:p>
                  </a:txBody>
                  <a:tcPr marL="40821" marR="40821" marT="0" marB="0" anchor="ctr"/>
                </a:tc>
                <a:tc>
                  <a:txBody>
                    <a:bodyPr/>
                    <a:lstStyle/>
                    <a:p>
                      <a:pPr marL="0" marR="0" indent="125730" algn="ctr">
                        <a:spcBef>
                          <a:spcPts val="0"/>
                        </a:spcBef>
                        <a:spcAft>
                          <a:spcPts val="0"/>
                        </a:spcAft>
                      </a:pPr>
                      <a:r>
                        <a:rPr lang="en-US" sz="1000">
                          <a:effectLst/>
                        </a:rPr>
                        <a:t> </a:t>
                      </a:r>
                      <a:endParaRPr lang="en-US" sz="100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 </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21"/>
                  </a:ext>
                </a:extLst>
              </a:tr>
              <a:tr h="332159">
                <a:tc>
                  <a:txBody>
                    <a:bodyPr/>
                    <a:lstStyle/>
                    <a:p>
                      <a:pPr marL="0" marR="0">
                        <a:spcBef>
                          <a:spcPts val="0"/>
                        </a:spcBef>
                        <a:spcAft>
                          <a:spcPts val="0"/>
                        </a:spcAft>
                      </a:pPr>
                      <a:r>
                        <a:rPr lang="en-US" sz="1000" dirty="0">
                          <a:effectLst/>
                        </a:rPr>
                        <a:t>11) Any disorder, control for lagged unemployment </a:t>
                      </a:r>
                      <a:endParaRPr lang="en-US" sz="1000" dirty="0">
                        <a:effectLst/>
                        <a:latin typeface="Times New Roman"/>
                        <a:ea typeface="Times New Roman"/>
                      </a:endParaRPr>
                    </a:p>
                  </a:txBody>
                  <a:tcPr marL="40821" marR="40821" marT="0" marB="0" anchor="ctr"/>
                </a:tc>
                <a:tc>
                  <a:txBody>
                    <a:bodyPr/>
                    <a:lstStyle/>
                    <a:p>
                      <a:pPr marL="0" marR="0" algn="ctr">
                        <a:spcBef>
                          <a:spcPts val="0"/>
                        </a:spcBef>
                        <a:spcAft>
                          <a:spcPts val="0"/>
                        </a:spcAft>
                      </a:pPr>
                      <a:r>
                        <a:rPr lang="en-US" sz="1000" dirty="0">
                          <a:effectLst/>
                        </a:rPr>
                        <a:t>0.0385**</a:t>
                      </a:r>
                    </a:p>
                    <a:p>
                      <a:pPr marL="0" marR="0" indent="125730" algn="ctr">
                        <a:spcBef>
                          <a:spcPts val="0"/>
                        </a:spcBef>
                        <a:spcAft>
                          <a:spcPts val="0"/>
                        </a:spcAft>
                      </a:pPr>
                      <a:r>
                        <a:rPr lang="en-US" sz="1000" dirty="0">
                          <a:effectLst/>
                        </a:rPr>
                        <a:t>(0.0163)</a:t>
                      </a:r>
                      <a:endParaRPr lang="en-US" sz="1000" dirty="0">
                        <a:effectLst/>
                        <a:latin typeface="Times New Roman"/>
                        <a:ea typeface="Times New Roman"/>
                      </a:endParaRPr>
                    </a:p>
                  </a:txBody>
                  <a:tcPr marL="40821" marR="40821" marT="0" marB="0" anchor="b"/>
                </a:tc>
                <a:tc>
                  <a:txBody>
                    <a:bodyPr/>
                    <a:lstStyle/>
                    <a:p>
                      <a:pPr marL="0" marR="0" algn="ctr">
                        <a:spcBef>
                          <a:spcPts val="0"/>
                        </a:spcBef>
                        <a:spcAft>
                          <a:spcPts val="0"/>
                        </a:spcAft>
                      </a:pPr>
                      <a:r>
                        <a:rPr lang="en-US" sz="1000" dirty="0">
                          <a:effectLst/>
                        </a:rPr>
                        <a:t>0.0214**</a:t>
                      </a:r>
                    </a:p>
                    <a:p>
                      <a:pPr marL="0" marR="0" algn="ctr">
                        <a:spcBef>
                          <a:spcPts val="0"/>
                        </a:spcBef>
                        <a:spcAft>
                          <a:spcPts val="0"/>
                        </a:spcAft>
                      </a:pPr>
                      <a:r>
                        <a:rPr lang="en-US" sz="1000" dirty="0">
                          <a:effectLst/>
                        </a:rPr>
                        <a:t>(0.0090)</a:t>
                      </a:r>
                      <a:endParaRPr lang="en-US" sz="1000" dirty="0">
                        <a:effectLst/>
                        <a:latin typeface="Times New Roman"/>
                        <a:ea typeface="Times New Roman"/>
                      </a:endParaRPr>
                    </a:p>
                  </a:txBody>
                  <a:tcPr marL="40821" marR="40821" marT="0" marB="0" anchor="b"/>
                </a:tc>
                <a:extLst>
                  <a:ext uri="{0D108BD9-81ED-4DB2-BD59-A6C34878D82A}">
                    <a16:rowId xmlns:a16="http://schemas.microsoft.com/office/drawing/2014/main" val="10022"/>
                  </a:ext>
                </a:extLst>
              </a:tr>
            </a:tbl>
          </a:graphicData>
        </a:graphic>
      </p:graphicFrame>
      <p:sp>
        <p:nvSpPr>
          <p:cNvPr id="4" name="Rectangle 1"/>
          <p:cNvSpPr>
            <a:spLocks noChangeArrowheads="1"/>
          </p:cNvSpPr>
          <p:nvPr/>
        </p:nvSpPr>
        <p:spPr bwMode="auto">
          <a:xfrm>
            <a:off x="4343400" y="792162"/>
            <a:ext cx="3657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5413">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defRPr/>
            </a:pPr>
            <a:r>
              <a:rPr lang="en-US" altLang="en-US" b="1" dirty="0">
                <a:solidFill>
                  <a:prstClr val="black"/>
                </a:solidFill>
                <a:ea typeface="Times New Roman" pitchFamily="18" charset="0"/>
              </a:rPr>
              <a:t>Table 5. Robustness Checks</a:t>
            </a:r>
            <a:endParaRPr lang="en-US" altLang="en-US" dirty="0">
              <a:solidFill>
                <a:prstClr val="black"/>
              </a:solidFill>
            </a:endParaRPr>
          </a:p>
        </p:txBody>
      </p:sp>
      <p:sp>
        <p:nvSpPr>
          <p:cNvPr id="5" name="Rectangle 2"/>
          <p:cNvSpPr>
            <a:spLocks noGrp="1"/>
          </p:cNvSpPr>
          <p:nvPr>
            <p:ph type="title" idx="4294967295"/>
          </p:nvPr>
        </p:nvSpPr>
        <p:spPr>
          <a:xfrm>
            <a:off x="1676400" y="76200"/>
            <a:ext cx="8839200" cy="715962"/>
          </a:xfrm>
        </p:spPr>
        <p:txBody>
          <a:bodyPr/>
          <a:lstStyle/>
          <a:p>
            <a:pPr algn="ctr"/>
            <a:r>
              <a:rPr lang="en-US" altLang="en-US" sz="2000" b="1" dirty="0">
                <a:latin typeface="Palatino Linotype" panose="02040502050505030304" pitchFamily="18" charset="0"/>
              </a:rPr>
              <a:t>Data mining is not the same thing as doing robustness checks</a:t>
            </a:r>
          </a:p>
        </p:txBody>
      </p:sp>
    </p:spTree>
    <p:extLst>
      <p:ext uri="{BB962C8B-B14F-4D97-AF65-F5344CB8AC3E}">
        <p14:creationId xmlns:p14="http://schemas.microsoft.com/office/powerpoint/2010/main" val="3222560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6" y="1143000"/>
            <a:ext cx="8915272" cy="6774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p:cNvSpPr>
          <p:nvPr/>
        </p:nvSpPr>
        <p:spPr bwMode="auto">
          <a:xfrm>
            <a:off x="1752728" y="228600"/>
            <a:ext cx="891527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defRPr/>
            </a:pPr>
            <a:r>
              <a:rPr lang="en-US" altLang="en-US" sz="2400" b="1" dirty="0">
                <a:solidFill>
                  <a:srgbClr val="000000"/>
                </a:solidFill>
                <a:latin typeface="Palatino Linotype" panose="02040502050505030304" pitchFamily="18" charset="0"/>
              </a:rPr>
              <a:t>Among non-economists, data mining is not a dirty secret.  </a:t>
            </a:r>
          </a:p>
        </p:txBody>
      </p:sp>
      <p:sp>
        <p:nvSpPr>
          <p:cNvPr id="2" name="Oval 1"/>
          <p:cNvSpPr/>
          <p:nvPr/>
        </p:nvSpPr>
        <p:spPr>
          <a:xfrm>
            <a:off x="1181100" y="3691890"/>
            <a:ext cx="9829800" cy="15659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Arial"/>
            </a:endParaRPr>
          </a:p>
        </p:txBody>
      </p:sp>
    </p:spTree>
    <p:extLst>
      <p:ext uri="{BB962C8B-B14F-4D97-AF65-F5344CB8AC3E}">
        <p14:creationId xmlns:p14="http://schemas.microsoft.com/office/powerpoint/2010/main" val="4069756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4DE8BB4-2ED6-2910-614A-B65AD9ED4BF7}"/>
              </a:ext>
            </a:extLst>
          </p:cNvPr>
          <p:cNvSpPr txBox="1">
            <a:spLocks/>
          </p:cNvSpPr>
          <p:nvPr/>
        </p:nvSpPr>
        <p:spPr bwMode="auto">
          <a:xfrm>
            <a:off x="1981200" y="990600"/>
            <a:ext cx="8229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defRPr/>
            </a:pPr>
            <a:endParaRPr lang="en-US" altLang="en-US" sz="1600" dirty="0">
              <a:solidFill>
                <a:sysClr val="windowText" lastClr="000000"/>
              </a:solidFill>
              <a:latin typeface="Arial" pitchFamily="34" charset="0"/>
            </a:endParaRPr>
          </a:p>
          <a:p>
            <a:pPr marL="0" indent="0">
              <a:buNone/>
              <a:defRPr/>
            </a:pPr>
            <a:endParaRPr lang="en-US" altLang="en-US" sz="1800" dirty="0">
              <a:solidFill>
                <a:sysClr val="windowText" lastClr="000000"/>
              </a:solidFill>
              <a:latin typeface="Arial" pitchFamily="34" charset="0"/>
            </a:endParaRPr>
          </a:p>
          <a:p>
            <a:pPr marL="0" indent="0">
              <a:lnSpc>
                <a:spcPct val="80000"/>
              </a:lnSpc>
              <a:buNone/>
              <a:defRPr/>
            </a:pPr>
            <a:r>
              <a:rPr lang="en-US" altLang="en-US" sz="2000" dirty="0">
                <a:solidFill>
                  <a:sysClr val="windowText" lastClr="000000"/>
                </a:solidFill>
                <a:latin typeface="Palatino Linotype" panose="02040502050505030304" pitchFamily="18" charset="0"/>
              </a:rPr>
              <a:t>Note that, in theory, the relationship between capital punishment and violent crime could be negative.  On the other hand, would-be criminals could be completely oblivious to the potential consequences of their actions.  </a:t>
            </a:r>
          </a:p>
          <a:p>
            <a:pPr marL="0" indent="0">
              <a:lnSpc>
                <a:spcPct val="80000"/>
              </a:lnSpc>
              <a:buNone/>
              <a:defRPr/>
            </a:pPr>
            <a:endParaRPr lang="en-US" altLang="en-US" sz="2000" dirty="0">
              <a:solidFill>
                <a:sysClr val="windowText" lastClr="000000"/>
              </a:solidFill>
              <a:latin typeface="Palatino Linotype" panose="02040502050505030304" pitchFamily="18" charset="0"/>
            </a:endParaRPr>
          </a:p>
          <a:p>
            <a:pPr marL="0" indent="0">
              <a:lnSpc>
                <a:spcPct val="80000"/>
              </a:lnSpc>
              <a:buNone/>
              <a:defRPr/>
            </a:pPr>
            <a:r>
              <a:rPr lang="en-US" altLang="en-US" sz="2000" dirty="0">
                <a:solidFill>
                  <a:sysClr val="windowText" lastClr="000000"/>
                </a:solidFill>
                <a:latin typeface="Palatino Linotype" panose="02040502050505030304" pitchFamily="18" charset="0"/>
              </a:rPr>
              <a:t>Ehrlich (1975, 1977) estimated the relationship between violent crime and executions. He concluded that capital punishment acted as a deterrent. Specifically, he wrote, “[c]</a:t>
            </a:r>
            <a:r>
              <a:rPr lang="en-US" altLang="en-US" sz="2000" dirty="0" err="1">
                <a:solidFill>
                  <a:sysClr val="windowText" lastClr="000000"/>
                </a:solidFill>
                <a:latin typeface="Palatino Linotype" panose="02040502050505030304" pitchFamily="18" charset="0"/>
              </a:rPr>
              <a:t>ontrary</a:t>
            </a:r>
            <a:r>
              <a:rPr lang="en-US" altLang="en-US" sz="2000" dirty="0">
                <a:solidFill>
                  <a:sysClr val="windowText" lastClr="000000"/>
                </a:solidFill>
                <a:latin typeface="Palatino Linotype" panose="02040502050505030304" pitchFamily="18" charset="0"/>
              </a:rPr>
              <a:t> to strong inferences of many death-penalty researchers who interpreted their evidence as a categorical denial of the deterrence hypothesis, this study as well as a related analysis based on time-series data develop evidence not inconsistent with that hypothesis.”  </a:t>
            </a:r>
          </a:p>
          <a:p>
            <a:pPr marL="0" indent="0">
              <a:lnSpc>
                <a:spcPct val="80000"/>
              </a:lnSpc>
              <a:buNone/>
              <a:defRPr/>
            </a:pPr>
            <a:endParaRPr lang="en-US" altLang="en-US" sz="2000" dirty="0">
              <a:solidFill>
                <a:sysClr val="windowText" lastClr="000000"/>
              </a:solidFill>
              <a:latin typeface="Palatino Linotype" panose="02040502050505030304" pitchFamily="18" charset="0"/>
            </a:endParaRPr>
          </a:p>
          <a:p>
            <a:pPr marL="0" indent="0">
              <a:lnSpc>
                <a:spcPct val="80000"/>
              </a:lnSpc>
              <a:buNone/>
              <a:defRPr/>
            </a:pPr>
            <a:r>
              <a:rPr lang="en-US" altLang="en-US" sz="2000" dirty="0">
                <a:solidFill>
                  <a:sysClr val="windowText" lastClr="000000"/>
                </a:solidFill>
                <a:latin typeface="Palatino Linotype" panose="02040502050505030304" pitchFamily="18" charset="0"/>
              </a:rPr>
              <a:t>Ehrlich’s work was</a:t>
            </a:r>
            <a:r>
              <a:rPr lang="en-US" altLang="en-US" sz="2000" i="1" dirty="0">
                <a:solidFill>
                  <a:sysClr val="windowText" lastClr="000000"/>
                </a:solidFill>
                <a:latin typeface="Palatino Linotype" panose="02040502050505030304" pitchFamily="18" charset="0"/>
              </a:rPr>
              <a:t> very </a:t>
            </a:r>
            <a:r>
              <a:rPr lang="en-US" altLang="en-US" sz="2000" dirty="0">
                <a:solidFill>
                  <a:sysClr val="windowText" lastClr="000000"/>
                </a:solidFill>
                <a:latin typeface="Palatino Linotype" panose="02040502050505030304" pitchFamily="18" charset="0"/>
              </a:rPr>
              <a:t>influential.  It was cited repeatedly in </a:t>
            </a:r>
            <a:r>
              <a:rPr lang="en-US" sz="2000" b="1" i="1" dirty="0">
                <a:solidFill>
                  <a:sysClr val="windowText" lastClr="000000"/>
                </a:solidFill>
                <a:latin typeface="Palatino Linotype" panose="02040502050505030304" pitchFamily="18" charset="0"/>
              </a:rPr>
              <a:t>Gregg v. Georgia</a:t>
            </a:r>
            <a:r>
              <a:rPr lang="en-US" sz="2000" dirty="0">
                <a:solidFill>
                  <a:sysClr val="windowText" lastClr="000000"/>
                </a:solidFill>
                <a:latin typeface="Palatino Linotype" panose="02040502050505030304" pitchFamily="18" charset="0"/>
              </a:rPr>
              <a:t> (United States Supreme Court, 1976), which reaffirmed the use of the death penalty in the United States.  It also spawned a large number of follow-up studies.  </a:t>
            </a:r>
            <a:endParaRPr lang="en-US" sz="2000" dirty="0">
              <a:latin typeface="Palatino Linotype" panose="02040502050505030304" pitchFamily="18" charset="0"/>
            </a:endParaRPr>
          </a:p>
        </p:txBody>
      </p:sp>
      <p:sp>
        <p:nvSpPr>
          <p:cNvPr id="6" name="Rectangle 2">
            <a:extLst>
              <a:ext uri="{FF2B5EF4-FFF2-40B4-BE49-F238E27FC236}">
                <a16:creationId xmlns:a16="http://schemas.microsoft.com/office/drawing/2014/main" id="{0C3C242E-0212-CD15-0674-96BCD2F01A63}"/>
              </a:ext>
            </a:extLst>
          </p:cNvPr>
          <p:cNvSpPr txBox="1">
            <a:spLocks/>
          </p:cNvSpPr>
          <p:nvPr/>
        </p:nvSpPr>
        <p:spPr bwMode="auto">
          <a:xfrm>
            <a:off x="1828800" y="533400"/>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r>
              <a:rPr lang="en-US" altLang="en-US" sz="2800" b="1" dirty="0">
                <a:latin typeface="Palatino Linotype" panose="02040502050505030304" pitchFamily="18" charset="0"/>
              </a:rPr>
              <a:t>Capital Punishment: A Cautionary Tale</a:t>
            </a:r>
          </a:p>
        </p:txBody>
      </p:sp>
    </p:spTree>
    <p:extLst>
      <p:ext uri="{BB962C8B-B14F-4D97-AF65-F5344CB8AC3E}">
        <p14:creationId xmlns:p14="http://schemas.microsoft.com/office/powerpoint/2010/main" val="1959865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752600" y="1219200"/>
            <a:ext cx="8229600" cy="5638800"/>
          </a:xfrm>
        </p:spPr>
        <p:txBody>
          <a:bodyPr/>
          <a:lstStyle/>
          <a:p>
            <a:pPr marL="457200" lvl="1" indent="0">
              <a:lnSpc>
                <a:spcPct val="80000"/>
              </a:lnSpc>
              <a:buNone/>
            </a:pPr>
            <a:r>
              <a:rPr lang="en-US" altLang="en-US">
                <a:latin typeface="Arial" pitchFamily="34" charset="0"/>
              </a:rPr>
              <a:t>To be valid, these instruments would have to influence executions, but have no connection to the homicide rate except through executions.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825" y="765175"/>
            <a:ext cx="7626350"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522590" y="4443450"/>
            <a:ext cx="296811" cy="204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53486" y="4104895"/>
            <a:ext cx="1258678" cy="338554"/>
          </a:xfrm>
          <a:prstGeom prst="rect">
            <a:avLst/>
          </a:prstGeom>
          <a:noFill/>
        </p:spPr>
        <p:txBody>
          <a:bodyPr wrap="none" rtlCol="0">
            <a:spAutoFit/>
          </a:bodyPr>
          <a:lstStyle/>
          <a:p>
            <a:pPr fontAlgn="base">
              <a:spcBef>
                <a:spcPct val="0"/>
              </a:spcBef>
              <a:spcAft>
                <a:spcPct val="0"/>
              </a:spcAft>
              <a:defRPr/>
            </a:pPr>
            <a:r>
              <a:rPr lang="en-US" sz="1600" dirty="0">
                <a:solidFill>
                  <a:srgbClr val="FF0000"/>
                </a:solidFill>
                <a:latin typeface="Arial" pitchFamily="34" charset="0"/>
                <a:cs typeface="Arial" pitchFamily="34" charset="0"/>
              </a:rPr>
              <a:t>Instruments</a:t>
            </a:r>
          </a:p>
        </p:txBody>
      </p:sp>
      <p:sp>
        <p:nvSpPr>
          <p:cNvPr id="8" name="TextBox 7"/>
          <p:cNvSpPr txBox="1"/>
          <p:nvPr/>
        </p:nvSpPr>
        <p:spPr>
          <a:xfrm>
            <a:off x="1518032" y="2564297"/>
            <a:ext cx="1398140" cy="615553"/>
          </a:xfrm>
          <a:prstGeom prst="rect">
            <a:avLst/>
          </a:prstGeom>
          <a:noFill/>
        </p:spPr>
        <p:txBody>
          <a:bodyPr wrap="none" rtlCol="0">
            <a:spAutoFit/>
          </a:bodyPr>
          <a:lstStyle/>
          <a:p>
            <a:pPr fontAlgn="base">
              <a:spcBef>
                <a:spcPct val="0"/>
              </a:spcBef>
              <a:spcAft>
                <a:spcPct val="0"/>
              </a:spcAft>
              <a:defRPr/>
            </a:pPr>
            <a:r>
              <a:rPr lang="en-US" dirty="0">
                <a:solidFill>
                  <a:srgbClr val="FF0000"/>
                </a:solidFill>
                <a:latin typeface="Arial" pitchFamily="34" charset="0"/>
                <a:cs typeface="Arial" pitchFamily="34" charset="0"/>
              </a:rPr>
              <a:t> </a:t>
            </a:r>
            <a:r>
              <a:rPr lang="en-US" sz="1600" dirty="0">
                <a:solidFill>
                  <a:srgbClr val="FF0000"/>
                </a:solidFill>
                <a:latin typeface="Arial" pitchFamily="34" charset="0"/>
                <a:cs typeface="Arial" pitchFamily="34" charset="0"/>
              </a:rPr>
              <a:t>Endogenous</a:t>
            </a:r>
          </a:p>
          <a:p>
            <a:pPr fontAlgn="base">
              <a:spcBef>
                <a:spcPct val="0"/>
              </a:spcBef>
              <a:spcAft>
                <a:spcPct val="0"/>
              </a:spcAft>
              <a:defRPr/>
            </a:pPr>
            <a:r>
              <a:rPr lang="en-US" sz="1600" dirty="0">
                <a:solidFill>
                  <a:srgbClr val="FF0000"/>
                </a:solidFill>
                <a:latin typeface="Arial" pitchFamily="34" charset="0"/>
                <a:cs typeface="Arial" pitchFamily="34" charset="0"/>
              </a:rPr>
              <a:t> Variables</a:t>
            </a:r>
          </a:p>
        </p:txBody>
      </p:sp>
      <p:cxnSp>
        <p:nvCxnSpPr>
          <p:cNvPr id="9" name="Straight Arrow Connector 8"/>
          <p:cNvCxnSpPr/>
          <p:nvPr/>
        </p:nvCxnSpPr>
        <p:spPr>
          <a:xfrm flipV="1">
            <a:off x="2522589" y="2528870"/>
            <a:ext cx="323852" cy="75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83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8332D4-DCD9-14F4-228A-AC3A3D0BCA3B}"/>
              </a:ext>
            </a:extLst>
          </p:cNvPr>
          <p:cNvSpPr/>
          <p:nvPr/>
        </p:nvSpPr>
        <p:spPr>
          <a:xfrm>
            <a:off x="2540191" y="914401"/>
            <a:ext cx="6538970"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cs typeface="Arial" pitchFamily="34" charset="0"/>
                <a:sym typeface="Symbol" panose="05050102010706020507" pitchFamily="18" charset="2"/>
              </a:rPr>
              <a:t>Style, Tone, Length and Grammar</a:t>
            </a:r>
          </a:p>
        </p:txBody>
      </p:sp>
      <p:sp>
        <p:nvSpPr>
          <p:cNvPr id="5" name="Rectangle 3">
            <a:extLst>
              <a:ext uri="{FF2B5EF4-FFF2-40B4-BE49-F238E27FC236}">
                <a16:creationId xmlns:a16="http://schemas.microsoft.com/office/drawing/2014/main" id="{57189324-413F-AABB-C259-D146C47888AD}"/>
              </a:ext>
            </a:extLst>
          </p:cNvPr>
          <p:cNvSpPr txBox="1">
            <a:spLocks/>
          </p:cNvSpPr>
          <p:nvPr/>
        </p:nvSpPr>
        <p:spPr>
          <a:xfrm>
            <a:off x="1828800" y="1676400"/>
            <a:ext cx="8665770"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What type of journal are you targeting?</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Economics and (for instance) medical journals have distinctive styles</a:t>
            </a:r>
          </a:p>
          <a:p>
            <a:pPr marL="457200" lvl="1" indent="0">
              <a:lnSpc>
                <a:spcPct val="90000"/>
              </a:lnSpc>
              <a:buNone/>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Let’s imagine that you’re targeting a field journal such as the </a:t>
            </a:r>
            <a:r>
              <a:rPr lang="en-US" altLang="en-US" sz="2800" i="1" dirty="0">
                <a:solidFill>
                  <a:srgbClr val="000000"/>
                </a:solidFill>
                <a:latin typeface="Palatino Linotype" panose="02040502050505030304" pitchFamily="18" charset="0"/>
                <a:cs typeface="Arial" panose="020B0604020202020204" pitchFamily="34" charset="0"/>
              </a:rPr>
              <a:t>Journal of Health Economics, </a:t>
            </a:r>
            <a:r>
              <a:rPr lang="en-US" altLang="en-US" sz="2800" i="1" dirty="0" err="1">
                <a:solidFill>
                  <a:srgbClr val="000000"/>
                </a:solidFill>
                <a:latin typeface="Palatino Linotype" panose="02040502050505030304" pitchFamily="18" charset="0"/>
                <a:cs typeface="Arial" panose="020B0604020202020204" pitchFamily="34" charset="0"/>
              </a:rPr>
              <a:t>Labour</a:t>
            </a:r>
            <a:r>
              <a:rPr lang="en-US" altLang="en-US" sz="2800" i="1" dirty="0">
                <a:solidFill>
                  <a:srgbClr val="000000"/>
                </a:solidFill>
                <a:latin typeface="Palatino Linotype" panose="02040502050505030304" pitchFamily="18" charset="0"/>
                <a:cs typeface="Arial" panose="020B0604020202020204" pitchFamily="34" charset="0"/>
              </a:rPr>
              <a:t> Economics, </a:t>
            </a:r>
            <a:r>
              <a:rPr lang="en-US" altLang="en-US" sz="2800" dirty="0">
                <a:solidFill>
                  <a:srgbClr val="000000"/>
                </a:solidFill>
                <a:latin typeface="Palatino Linotype" panose="02040502050505030304" pitchFamily="18" charset="0"/>
                <a:cs typeface="Arial" panose="020B0604020202020204" pitchFamily="34" charset="0"/>
              </a:rPr>
              <a:t>or the </a:t>
            </a:r>
            <a:r>
              <a:rPr lang="en-US" altLang="en-US" sz="2800" i="1" dirty="0">
                <a:solidFill>
                  <a:srgbClr val="000000"/>
                </a:solidFill>
                <a:latin typeface="Palatino Linotype" panose="02040502050505030304" pitchFamily="18" charset="0"/>
                <a:cs typeface="Arial" panose="020B0604020202020204" pitchFamily="34" charset="0"/>
              </a:rPr>
              <a:t>Journal of Public Economics</a:t>
            </a:r>
          </a:p>
          <a:p>
            <a:pPr marL="457200" lvl="1" indent="0">
              <a:lnSpc>
                <a:spcPct val="90000"/>
              </a:lnSpc>
              <a:buNone/>
              <a:defRPr/>
            </a:pPr>
            <a:endParaRPr lang="en-US" altLang="en-US" sz="2000" dirty="0">
              <a:solidFill>
                <a:srgbClr val="000000"/>
              </a:solidFill>
              <a:latin typeface="Palatino Linotype" panose="02040502050505030304" pitchFamily="18" charset="0"/>
              <a:cs typeface="Arial" panose="020B0604020202020204" pitchFamily="34" charset="0"/>
            </a:endParaRPr>
          </a:p>
          <a:p>
            <a:pPr marL="457200" lvl="1" indent="0">
              <a:lnSpc>
                <a:spcPct val="90000"/>
              </a:lnSpc>
              <a:buNone/>
              <a:defRPr/>
            </a:pPr>
            <a:endParaRPr lang="en-US" altLang="en-US"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Tree>
    <p:extLst>
      <p:ext uri="{BB962C8B-B14F-4D97-AF65-F5344CB8AC3E}">
        <p14:creationId xmlns:p14="http://schemas.microsoft.com/office/powerpoint/2010/main" val="2934072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194486" y="2286000"/>
            <a:ext cx="8863914" cy="5638800"/>
          </a:xfrm>
        </p:spPr>
        <p:txBody>
          <a:bodyPr/>
          <a:lstStyle/>
          <a:p>
            <a:pPr marL="0" indent="0">
              <a:lnSpc>
                <a:spcPct val="80000"/>
              </a:lnSpc>
              <a:buNone/>
            </a:pPr>
            <a:r>
              <a:rPr lang="en-US" altLang="en-US" sz="1800" dirty="0">
                <a:latin typeface="Palatino Linotype" panose="02040502050505030304" pitchFamily="18" charset="0"/>
              </a:rPr>
              <a:t>For the first time in a generation, the question of whether the death penalty deters murders has captured the  attention of scholars in law and economics, setting  off an intense new debate about one of the central justifications for capital punishment.</a:t>
            </a:r>
          </a:p>
          <a:p>
            <a:pPr marL="0" indent="0">
              <a:lnSpc>
                <a:spcPct val="80000"/>
              </a:lnSpc>
              <a:buNone/>
            </a:pPr>
            <a:endParaRPr lang="en-US" altLang="en-US" sz="1800" dirty="0">
              <a:latin typeface="Palatino Linotype" panose="02040502050505030304" pitchFamily="18" charset="0"/>
            </a:endParaRPr>
          </a:p>
          <a:p>
            <a:pPr marL="0" indent="0">
              <a:lnSpc>
                <a:spcPct val="80000"/>
              </a:lnSpc>
              <a:buNone/>
            </a:pPr>
            <a:r>
              <a:rPr lang="en-US" altLang="en-US" sz="1800" dirty="0">
                <a:latin typeface="Palatino Linotype" panose="02040502050505030304" pitchFamily="18" charset="0"/>
              </a:rPr>
              <a:t>According to roughly a dozen recent studies, executions save lives. For each inmate put to death, the studies say, 3 to 18 murders are prevented. </a:t>
            </a:r>
          </a:p>
          <a:p>
            <a:pPr marL="0" indent="0">
              <a:lnSpc>
                <a:spcPct val="80000"/>
              </a:lnSpc>
              <a:buNone/>
            </a:pPr>
            <a:endParaRPr lang="en-US" altLang="en-US" sz="1800" dirty="0">
              <a:latin typeface="Palatino Linotype" panose="02040502050505030304" pitchFamily="18" charset="0"/>
            </a:endParaRPr>
          </a:p>
          <a:p>
            <a:pPr marL="0" indent="0">
              <a:lnSpc>
                <a:spcPct val="80000"/>
              </a:lnSpc>
              <a:buNone/>
            </a:pPr>
            <a:r>
              <a:rPr lang="en-US" altLang="en-US" sz="1800" dirty="0">
                <a:latin typeface="Palatino Linotype" panose="02040502050505030304" pitchFamily="18" charset="0"/>
              </a:rPr>
              <a:t>The studies, performed by economists in the past decade, compare the number of executions in different jurisdictions with homicide rates over time — while trying to eliminate the effects of crime rates, conviction rates and other factors — and say that murder rates tend to fall as executions rise. One influential study looked at 3,054 counties over two decades. </a:t>
            </a:r>
          </a:p>
          <a:p>
            <a:pPr marL="0" indent="0">
              <a:lnSpc>
                <a:spcPct val="80000"/>
              </a:lnSpc>
              <a:buNone/>
            </a:pPr>
            <a:endParaRPr lang="en-US" altLang="en-US" sz="1800" dirty="0">
              <a:latin typeface="Palatino Linotype" panose="02040502050505030304" pitchFamily="18" charset="0"/>
            </a:endParaRPr>
          </a:p>
          <a:p>
            <a:pPr marL="0" indent="0">
              <a:lnSpc>
                <a:spcPct val="80000"/>
              </a:lnSpc>
              <a:buNone/>
            </a:pPr>
            <a:r>
              <a:rPr lang="en-US" altLang="en-US" sz="1800" dirty="0">
                <a:latin typeface="Palatino Linotype" panose="02040502050505030304" pitchFamily="18" charset="0"/>
              </a:rPr>
              <a:t>“I personally am opposed to the death penalty,” said H. </a:t>
            </a:r>
            <a:r>
              <a:rPr lang="en-US" altLang="en-US" sz="1800" dirty="0" err="1">
                <a:latin typeface="Palatino Linotype" panose="02040502050505030304" pitchFamily="18" charset="0"/>
              </a:rPr>
              <a:t>Naci</a:t>
            </a:r>
            <a:r>
              <a:rPr lang="en-US" altLang="en-US" sz="1800" dirty="0">
                <a:latin typeface="Palatino Linotype" panose="02040502050505030304" pitchFamily="18" charset="0"/>
              </a:rPr>
              <a:t> </a:t>
            </a:r>
            <a:r>
              <a:rPr lang="en-US" altLang="en-US" sz="1800" dirty="0" err="1">
                <a:latin typeface="Palatino Linotype" panose="02040502050505030304" pitchFamily="18" charset="0"/>
              </a:rPr>
              <a:t>Mocan</a:t>
            </a:r>
            <a:r>
              <a:rPr lang="en-US" altLang="en-US" sz="1800" dirty="0">
                <a:latin typeface="Palatino Linotype" panose="02040502050505030304" pitchFamily="18" charset="0"/>
              </a:rPr>
              <a:t>, an economist at Louisiana State University and an author of a study finding that each execution saves five lives. “But my research shows that there is a deterrent effect.” </a:t>
            </a:r>
          </a:p>
          <a:p>
            <a:pPr marL="0" indent="0">
              <a:lnSpc>
                <a:spcPct val="80000"/>
              </a:lnSpc>
              <a:buNone/>
            </a:pPr>
            <a:endParaRPr lang="en-US" altLang="en-US" sz="1800" dirty="0">
              <a:latin typeface="Arial" pitchFamily="34" charset="0"/>
            </a:endParaRPr>
          </a:p>
        </p:txBody>
      </p:sp>
      <p:sp>
        <p:nvSpPr>
          <p:cNvPr id="2" name="Rectangle 1"/>
          <p:cNvSpPr/>
          <p:nvPr/>
        </p:nvSpPr>
        <p:spPr>
          <a:xfrm>
            <a:off x="1917138" y="1437773"/>
            <a:ext cx="4572000" cy="461665"/>
          </a:xfrm>
          <a:prstGeom prst="rect">
            <a:avLst/>
          </a:prstGeom>
        </p:spPr>
        <p:txBody>
          <a:bodyPr>
            <a:spAutoFit/>
          </a:bodyPr>
          <a:lstStyle/>
          <a:p>
            <a:pPr fontAlgn="base">
              <a:defRPr/>
            </a:pPr>
            <a:r>
              <a:rPr lang="en-US" sz="1200" dirty="0">
                <a:solidFill>
                  <a:srgbClr val="808080"/>
                </a:solidFill>
                <a:latin typeface="Arial"/>
                <a:cs typeface="Arial" pitchFamily="34" charset="0"/>
              </a:rPr>
              <a:t>By </a:t>
            </a:r>
            <a:r>
              <a:rPr lang="en-US" sz="1200" dirty="0">
                <a:solidFill>
                  <a:srgbClr val="808080"/>
                </a:solidFill>
                <a:latin typeface="Arial"/>
                <a:cs typeface="Arial" pitchFamily="34" charset="0"/>
                <a:hlinkClick r:id="rId3" tooltip="More Articles by Adam Liptak"/>
              </a:rPr>
              <a:t>ADAM LIPTAK</a:t>
            </a:r>
            <a:endParaRPr lang="en-US" sz="1200" dirty="0">
              <a:solidFill>
                <a:srgbClr val="808080"/>
              </a:solidFill>
              <a:latin typeface="Arial"/>
              <a:cs typeface="Arial" pitchFamily="34" charset="0"/>
            </a:endParaRPr>
          </a:p>
          <a:p>
            <a:pPr fontAlgn="base">
              <a:defRPr/>
            </a:pPr>
            <a:r>
              <a:rPr lang="en-US" sz="1200" dirty="0">
                <a:solidFill>
                  <a:srgbClr val="000000"/>
                </a:solidFill>
                <a:latin typeface="arial"/>
                <a:cs typeface="Arial" pitchFamily="34" charset="0"/>
              </a:rPr>
              <a:t>Published: November 18, 2007 </a:t>
            </a:r>
          </a:p>
        </p:txBody>
      </p:sp>
      <p:pic>
        <p:nvPicPr>
          <p:cNvPr id="2048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57925"/>
            <a:ext cx="3746269" cy="206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1" y="-91514"/>
            <a:ext cx="1960245" cy="126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1" y="711187"/>
            <a:ext cx="4627563"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771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828800" y="990600"/>
            <a:ext cx="5791201" cy="5638800"/>
          </a:xfrm>
        </p:spPr>
        <p:txBody>
          <a:bodyPr/>
          <a:lstStyle/>
          <a:p>
            <a:pPr marL="0" indent="0">
              <a:lnSpc>
                <a:spcPct val="80000"/>
              </a:lnSpc>
              <a:buNone/>
            </a:pPr>
            <a:r>
              <a:rPr lang="en-US" altLang="en-US" sz="2000" dirty="0">
                <a:latin typeface="Palatino Linotype" panose="02040502050505030304" pitchFamily="18" charset="0"/>
              </a:rPr>
              <a:t>An expert panel convened by the National Academy of  Sciences concluded that existing  research “is not informative about whether capital  punishment decreases, increases or has no effect on  homicide rates,” and that such studies “should not influence policy judgments about capital punishment.”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14318"/>
            <a:ext cx="2357438" cy="353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9297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62000"/>
            <a:ext cx="8000110" cy="745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026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828800" y="990600"/>
            <a:ext cx="5791201" cy="5638800"/>
          </a:xfrm>
        </p:spPr>
        <p:txBody>
          <a:bodyPr/>
          <a:lstStyle/>
          <a:p>
            <a:pPr marL="0" indent="0">
              <a:lnSpc>
                <a:spcPct val="80000"/>
              </a:lnSpc>
              <a:buNone/>
            </a:pPr>
            <a:r>
              <a:rPr lang="en-US" altLang="en-US" sz="2000" dirty="0">
                <a:latin typeface="Arial" pitchFamily="34" charset="0"/>
              </a:rPr>
              <a:t>An expert panel convened by the National Academy of  Sciences concluded that concluded that existing  research “is not informative about whether capital  punishment decreases, increases or has no effect on  homicide rates,” and that such studies “should not influence policy judgments about capital punishment.”</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14318"/>
            <a:ext cx="2357438" cy="353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76438" y="5105400"/>
            <a:ext cx="8153400" cy="923330"/>
          </a:xfrm>
          <a:prstGeom prst="rect">
            <a:avLst/>
          </a:prstGeom>
        </p:spPr>
        <p:txBody>
          <a:bodyPr wrap="square">
            <a:spAutoFit/>
          </a:bodyPr>
          <a:lstStyle/>
          <a:p>
            <a:pPr fontAlgn="base">
              <a:spcBef>
                <a:spcPct val="0"/>
              </a:spcBef>
              <a:spcAft>
                <a:spcPct val="0"/>
              </a:spcAft>
              <a:defRPr/>
            </a:pPr>
            <a:r>
              <a:rPr lang="en-US" dirty="0">
                <a:solidFill>
                  <a:srgbClr val="FF0000"/>
                </a:solidFill>
                <a:latin typeface="Arial" pitchFamily="34" charset="0"/>
                <a:cs typeface="Arial" pitchFamily="34" charset="0"/>
              </a:rPr>
              <a:t>What happened to </a:t>
            </a:r>
            <a:r>
              <a:rPr lang="en-US" dirty="0" err="1">
                <a:solidFill>
                  <a:srgbClr val="FF0000"/>
                </a:solidFill>
                <a:latin typeface="Arial" pitchFamily="34" charset="0"/>
                <a:cs typeface="Arial" pitchFamily="34" charset="0"/>
              </a:rPr>
              <a:t>Mocan</a:t>
            </a:r>
            <a:r>
              <a:rPr lang="en-US" dirty="0">
                <a:solidFill>
                  <a:srgbClr val="FF0000"/>
                </a:solidFill>
                <a:latin typeface="Arial" pitchFamily="34" charset="0"/>
                <a:cs typeface="Arial" pitchFamily="34" charset="0"/>
              </a:rPr>
              <a:t> and </a:t>
            </a:r>
            <a:r>
              <a:rPr lang="en-US" dirty="0" err="1">
                <a:solidFill>
                  <a:srgbClr val="FF0000"/>
                </a:solidFill>
                <a:latin typeface="Arial" pitchFamily="34" charset="0"/>
                <a:cs typeface="Arial" pitchFamily="34" charset="0"/>
              </a:rPr>
              <a:t>Gittings</a:t>
            </a:r>
            <a:r>
              <a:rPr lang="en-US" dirty="0">
                <a:solidFill>
                  <a:srgbClr val="FF0000"/>
                </a:solidFill>
                <a:latin typeface="Arial" pitchFamily="34" charset="0"/>
                <a:cs typeface="Arial" pitchFamily="34" charset="0"/>
              </a:rPr>
              <a:t> (2003)?  Donohue and </a:t>
            </a:r>
            <a:r>
              <a:rPr lang="en-US" dirty="0" err="1">
                <a:solidFill>
                  <a:srgbClr val="FF0000"/>
                </a:solidFill>
                <a:latin typeface="Arial" pitchFamily="34" charset="0"/>
                <a:cs typeface="Arial" pitchFamily="34" charset="0"/>
              </a:rPr>
              <a:t>Wolfers</a:t>
            </a:r>
            <a:r>
              <a:rPr lang="en-US" dirty="0">
                <a:solidFill>
                  <a:srgbClr val="FF0000"/>
                </a:solidFill>
                <a:latin typeface="Arial" pitchFamily="34" charset="0"/>
                <a:cs typeface="Arial" pitchFamily="34" charset="0"/>
              </a:rPr>
              <a:t> (2005) re-examined their data…</a:t>
            </a:r>
          </a:p>
          <a:p>
            <a:pPr fontAlgn="base">
              <a:spcBef>
                <a:spcPct val="0"/>
              </a:spcBef>
              <a:spcAft>
                <a:spcPct val="0"/>
              </a:spcAft>
              <a:defRPr/>
            </a:pPr>
            <a:endParaRPr lang="en-US"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280891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752600" y="1219200"/>
            <a:ext cx="8229600" cy="5638800"/>
          </a:xfrm>
        </p:spPr>
        <p:txBody>
          <a:bodyPr/>
          <a:lstStyle/>
          <a:p>
            <a:pPr marL="457200" lvl="1" indent="0">
              <a:lnSpc>
                <a:spcPct val="80000"/>
              </a:lnSpc>
              <a:buNone/>
            </a:pPr>
            <a:endParaRPr lang="en-US" altLang="en-US" dirty="0">
              <a:latin typeface="Arial" pitchFamily="34" charset="0"/>
            </a:endParaRPr>
          </a:p>
          <a:p>
            <a:pPr>
              <a:lnSpc>
                <a:spcPct val="80000"/>
              </a:lnSpc>
            </a:pPr>
            <a:endParaRPr lang="en-US" altLang="en-US" sz="1400" dirty="0">
              <a:latin typeface="Arial" pitchFamily="34" charset="0"/>
            </a:endParaRPr>
          </a:p>
        </p:txBody>
      </p:sp>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013" y="178594"/>
            <a:ext cx="7789863" cy="650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a:extLst>
              <a:ext uri="{FF2B5EF4-FFF2-40B4-BE49-F238E27FC236}">
                <a16:creationId xmlns:a16="http://schemas.microsoft.com/office/drawing/2014/main" id="{B43A9B17-E3E6-E040-412D-6F40153D9067}"/>
              </a:ext>
            </a:extLst>
          </p:cNvPr>
          <p:cNvSpPr/>
          <p:nvPr/>
        </p:nvSpPr>
        <p:spPr bwMode="auto">
          <a:xfrm>
            <a:off x="2356899" y="1371910"/>
            <a:ext cx="1905000" cy="45689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latin typeface="Arial" pitchFamily="34" charset="0"/>
              <a:ea typeface="Geneva" pitchFamily="34"/>
              <a:cs typeface="Geneva" pitchFamily="34"/>
            </a:endParaRPr>
          </a:p>
        </p:txBody>
      </p:sp>
      <p:cxnSp>
        <p:nvCxnSpPr>
          <p:cNvPr id="5" name="Straight Arrow Connector 4">
            <a:extLst>
              <a:ext uri="{FF2B5EF4-FFF2-40B4-BE49-F238E27FC236}">
                <a16:creationId xmlns:a16="http://schemas.microsoft.com/office/drawing/2014/main" id="{D650B860-22F2-EFA3-D269-38EABF6155D3}"/>
              </a:ext>
            </a:extLst>
          </p:cNvPr>
          <p:cNvCxnSpPr>
            <a:cxnSpLocks/>
          </p:cNvCxnSpPr>
          <p:nvPr/>
        </p:nvCxnSpPr>
        <p:spPr>
          <a:xfrm>
            <a:off x="2365845" y="1066800"/>
            <a:ext cx="223631" cy="305110"/>
          </a:xfrm>
          <a:prstGeom prst="straightConnector1">
            <a:avLst/>
          </a:prstGeom>
          <a:noFill/>
          <a:ln w="22225" cap="flat" cmpd="sng" algn="ctr">
            <a:solidFill>
              <a:srgbClr val="FF0000"/>
            </a:solidFill>
            <a:prstDash val="solid"/>
            <a:tailEnd type="triangle"/>
          </a:ln>
          <a:effectLst/>
        </p:spPr>
      </p:cxnSp>
      <p:sp>
        <p:nvSpPr>
          <p:cNvPr id="8" name="TextBox 7">
            <a:extLst>
              <a:ext uri="{FF2B5EF4-FFF2-40B4-BE49-F238E27FC236}">
                <a16:creationId xmlns:a16="http://schemas.microsoft.com/office/drawing/2014/main" id="{40456A71-D0AE-3209-5494-DDC1F5FAAF7B}"/>
              </a:ext>
            </a:extLst>
          </p:cNvPr>
          <p:cNvSpPr txBox="1"/>
          <p:nvPr/>
        </p:nvSpPr>
        <p:spPr>
          <a:xfrm flipH="1">
            <a:off x="1867893" y="833891"/>
            <a:ext cx="2385060" cy="307777"/>
          </a:xfrm>
          <a:prstGeom prst="rect">
            <a:avLst/>
          </a:prstGeom>
          <a:noFill/>
        </p:spPr>
        <p:txBody>
          <a:bodyPr wrap="square" rtlCol="0">
            <a:spAutoFit/>
          </a:bodyPr>
          <a:lstStyle/>
          <a:p>
            <a:pPr>
              <a:defRPr/>
            </a:pPr>
            <a:r>
              <a:rPr lang="en-US" sz="1400" i="1" kern="0" dirty="0">
                <a:solidFill>
                  <a:srgbClr val="FF0000"/>
                </a:solidFill>
              </a:rPr>
              <a:t> t </a:t>
            </a:r>
            <a:r>
              <a:rPr lang="en-US" sz="1400" kern="0" dirty="0">
                <a:solidFill>
                  <a:srgbClr val="FF0000"/>
                </a:solidFill>
              </a:rPr>
              <a:t>- 7</a:t>
            </a:r>
          </a:p>
        </p:txBody>
      </p:sp>
      <p:sp>
        <p:nvSpPr>
          <p:cNvPr id="10" name="Oval 9">
            <a:extLst>
              <a:ext uri="{FF2B5EF4-FFF2-40B4-BE49-F238E27FC236}">
                <a16:creationId xmlns:a16="http://schemas.microsoft.com/office/drawing/2014/main" id="{33826E8D-DE01-8F8B-117E-54A1652E0A3B}"/>
              </a:ext>
            </a:extLst>
          </p:cNvPr>
          <p:cNvSpPr/>
          <p:nvPr/>
        </p:nvSpPr>
        <p:spPr bwMode="auto">
          <a:xfrm>
            <a:off x="2319793" y="5029201"/>
            <a:ext cx="1905000" cy="45689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latin typeface="Arial" pitchFamily="34" charset="0"/>
              <a:ea typeface="Geneva" pitchFamily="34"/>
              <a:cs typeface="Geneva" pitchFamily="34"/>
            </a:endParaRPr>
          </a:p>
        </p:txBody>
      </p:sp>
      <p:sp>
        <p:nvSpPr>
          <p:cNvPr id="12" name="TextBox 11">
            <a:extLst>
              <a:ext uri="{FF2B5EF4-FFF2-40B4-BE49-F238E27FC236}">
                <a16:creationId xmlns:a16="http://schemas.microsoft.com/office/drawing/2014/main" id="{B69DDFD4-5E39-C549-378E-0A1C366DF05B}"/>
              </a:ext>
            </a:extLst>
          </p:cNvPr>
          <p:cNvSpPr txBox="1"/>
          <p:nvPr/>
        </p:nvSpPr>
        <p:spPr>
          <a:xfrm flipH="1">
            <a:off x="1752600" y="4492979"/>
            <a:ext cx="2385060" cy="307777"/>
          </a:xfrm>
          <a:prstGeom prst="rect">
            <a:avLst/>
          </a:prstGeom>
          <a:noFill/>
        </p:spPr>
        <p:txBody>
          <a:bodyPr wrap="square" rtlCol="0">
            <a:spAutoFit/>
          </a:bodyPr>
          <a:lstStyle/>
          <a:p>
            <a:pPr>
              <a:defRPr/>
            </a:pPr>
            <a:r>
              <a:rPr lang="en-US" sz="1400" i="1" kern="0" dirty="0">
                <a:solidFill>
                  <a:srgbClr val="FF0000"/>
                </a:solidFill>
              </a:rPr>
              <a:t> t </a:t>
            </a:r>
            <a:r>
              <a:rPr lang="en-US" sz="1400" kern="0" dirty="0">
                <a:solidFill>
                  <a:srgbClr val="FF0000"/>
                </a:solidFill>
              </a:rPr>
              <a:t>- 1</a:t>
            </a:r>
          </a:p>
        </p:txBody>
      </p:sp>
      <p:cxnSp>
        <p:nvCxnSpPr>
          <p:cNvPr id="16" name="Straight Arrow Connector 15">
            <a:extLst>
              <a:ext uri="{FF2B5EF4-FFF2-40B4-BE49-F238E27FC236}">
                <a16:creationId xmlns:a16="http://schemas.microsoft.com/office/drawing/2014/main" id="{EF0AE43F-B733-4513-DF93-3CFDDDCCF6EF}"/>
              </a:ext>
            </a:extLst>
          </p:cNvPr>
          <p:cNvCxnSpPr>
            <a:cxnSpLocks/>
          </p:cNvCxnSpPr>
          <p:nvPr/>
        </p:nvCxnSpPr>
        <p:spPr>
          <a:xfrm>
            <a:off x="2254029" y="4718628"/>
            <a:ext cx="223631" cy="305110"/>
          </a:xfrm>
          <a:prstGeom prst="straightConnector1">
            <a:avLst/>
          </a:prstGeom>
          <a:noFill/>
          <a:ln w="22225" cap="flat" cmpd="sng" algn="ctr">
            <a:solidFill>
              <a:srgbClr val="FF0000"/>
            </a:solidFill>
            <a:prstDash val="solid"/>
            <a:tailEnd type="triangle"/>
          </a:ln>
          <a:effectLst/>
        </p:spPr>
      </p:cxnSp>
    </p:spTree>
    <p:extLst>
      <p:ext uri="{BB962C8B-B14F-4D97-AF65-F5344CB8AC3E}">
        <p14:creationId xmlns:p14="http://schemas.microsoft.com/office/powerpoint/2010/main" val="3664009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0" y="1443842"/>
            <a:ext cx="7543800" cy="2031325"/>
          </a:xfrm>
          <a:prstGeom prst="rect">
            <a:avLst/>
          </a:prstGeom>
        </p:spPr>
        <p:txBody>
          <a:bodyPr wrap="square">
            <a:spAutoFit/>
          </a:bodyPr>
          <a:lstStyle/>
          <a:p>
            <a:pPr fontAlgn="base">
              <a:spcBef>
                <a:spcPct val="0"/>
              </a:spcBef>
              <a:spcAft>
                <a:spcPct val="0"/>
              </a:spcAft>
              <a:defRPr/>
            </a:pPr>
            <a:r>
              <a:rPr lang="en-US" dirty="0">
                <a:solidFill>
                  <a:prstClr val="black"/>
                </a:solidFill>
                <a:latin typeface="Times New Roman"/>
                <a:cs typeface="Arial" pitchFamily="34" charset="0"/>
              </a:rPr>
              <a:t>Two types of coding errors were discovered. First, the authors attempted to drop all observations where the explanatory variable was the ratio of a positive value to zero but ended up both dropping the prior observation and including the variable they intended to drop, coded as the ratio of the numerator to 0.99. Second, in Models 3, 5, and 6, the execution rate was defined relative to the number of death sentences six years prior instead of seven years prior, as they did in their other specifications (and described in their text).</a:t>
            </a:r>
            <a:endParaRPr lang="en-US" dirty="0">
              <a:solidFill>
                <a:prstClr val="black"/>
              </a:solidFill>
              <a:latin typeface="Arial" pitchFamily="34" charset="0"/>
              <a:cs typeface="Arial"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64" y="784225"/>
            <a:ext cx="7812087" cy="50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a:extLst>
              <a:ext uri="{FF2B5EF4-FFF2-40B4-BE49-F238E27FC236}">
                <a16:creationId xmlns:a16="http://schemas.microsoft.com/office/drawing/2014/main" id="{4071ED5B-87BD-CEE6-6010-8F7CECAF95DD}"/>
              </a:ext>
            </a:extLst>
          </p:cNvPr>
          <p:cNvCxnSpPr>
            <a:cxnSpLocks/>
          </p:cNvCxnSpPr>
          <p:nvPr/>
        </p:nvCxnSpPr>
        <p:spPr>
          <a:xfrm>
            <a:off x="2438400" y="1295400"/>
            <a:ext cx="640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20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EB6EB-7ADC-CEB4-5A21-05896C194891}"/>
              </a:ext>
            </a:extLst>
          </p:cNvPr>
          <p:cNvPicPr>
            <a:picLocks noChangeAspect="1"/>
          </p:cNvPicPr>
          <p:nvPr/>
        </p:nvPicPr>
        <p:blipFill>
          <a:blip r:embed="rId2"/>
          <a:stretch>
            <a:fillRect/>
          </a:stretch>
        </p:blipFill>
        <p:spPr>
          <a:xfrm>
            <a:off x="1524000" y="914401"/>
            <a:ext cx="9375354" cy="4155563"/>
          </a:xfrm>
          <a:prstGeom prst="rect">
            <a:avLst/>
          </a:prstGeom>
        </p:spPr>
      </p:pic>
      <p:sp>
        <p:nvSpPr>
          <p:cNvPr id="6" name="TextBox 5">
            <a:extLst>
              <a:ext uri="{FF2B5EF4-FFF2-40B4-BE49-F238E27FC236}">
                <a16:creationId xmlns:a16="http://schemas.microsoft.com/office/drawing/2014/main" id="{26299AFF-2F97-C79B-15EC-467E781C3E66}"/>
              </a:ext>
            </a:extLst>
          </p:cNvPr>
          <p:cNvSpPr txBox="1"/>
          <p:nvPr/>
        </p:nvSpPr>
        <p:spPr>
          <a:xfrm>
            <a:off x="1981201" y="5486400"/>
            <a:ext cx="8458199" cy="918864"/>
          </a:xfrm>
          <a:prstGeom prst="rect">
            <a:avLst/>
          </a:prstGeom>
          <a:noFill/>
        </p:spPr>
        <p:txBody>
          <a:bodyPr wrap="square">
            <a:spAutoFit/>
          </a:bodyPr>
          <a:lstStyle/>
          <a:p>
            <a:r>
              <a:rPr lang="en-US" dirty="0">
                <a:solidFill>
                  <a:srgbClr val="FF0000"/>
                </a:solidFill>
              </a:rPr>
              <a:t>These authors examined data from 396 manuscripts submitted to the JHR during the period 2013-2018. Ninety-eight were desk rejected, 110 were rejected based on reports, and 94 were published.</a:t>
            </a:r>
          </a:p>
        </p:txBody>
      </p:sp>
    </p:spTree>
    <p:extLst>
      <p:ext uri="{BB962C8B-B14F-4D97-AF65-F5344CB8AC3E}">
        <p14:creationId xmlns:p14="http://schemas.microsoft.com/office/powerpoint/2010/main" val="705435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2CE9F6-76B9-A0E5-1D08-267FB361BF4C}"/>
              </a:ext>
            </a:extLst>
          </p:cNvPr>
          <p:cNvSpPr txBox="1"/>
          <p:nvPr/>
        </p:nvSpPr>
        <p:spPr>
          <a:xfrm>
            <a:off x="2209800" y="1371600"/>
            <a:ext cx="8305800" cy="5201424"/>
          </a:xfrm>
          <a:prstGeom prst="rect">
            <a:avLst/>
          </a:prstGeom>
          <a:noFill/>
        </p:spPr>
        <p:txBody>
          <a:bodyPr wrap="square">
            <a:spAutoFit/>
          </a:bodyPr>
          <a:lstStyle/>
          <a:p>
            <a:pPr>
              <a:defRPr/>
            </a:pPr>
            <a:r>
              <a:rPr lang="en-US" sz="2400" kern="0" dirty="0">
                <a:solidFill>
                  <a:prstClr val="black"/>
                </a:solidFill>
                <a:latin typeface="Palatino Linotype" panose="02040502050505030304" pitchFamily="18" charset="0"/>
              </a:rPr>
              <a:t>Studies have illustrated how the distribution of test statistics from published manuscripts lump at certain significance thresholds. Little is known about the underlying mechanisms driving these findings: </a:t>
            </a:r>
          </a:p>
          <a:p>
            <a:pPr>
              <a:defRPr/>
            </a:pPr>
            <a:endParaRPr lang="en-US" sz="2400" kern="0" dirty="0">
              <a:solidFill>
                <a:prstClr val="black"/>
              </a:solidFill>
              <a:latin typeface="Palatino Linotype" panose="02040502050505030304" pitchFamily="18" charset="0"/>
            </a:endParaRPr>
          </a:p>
          <a:p>
            <a:pPr marL="457200" indent="-457200">
              <a:buFontTx/>
              <a:buAutoNum type="arabicParenBoth"/>
              <a:defRPr/>
            </a:pPr>
            <a:r>
              <a:rPr lang="en-US" sz="2400" kern="0" dirty="0">
                <a:solidFill>
                  <a:prstClr val="black"/>
                </a:solidFill>
                <a:latin typeface="Palatino Linotype" panose="02040502050505030304" pitchFamily="18" charset="0"/>
              </a:rPr>
              <a:t>authors may engage in certain behavior to attain “desirable” p-values (p-hacking) </a:t>
            </a:r>
          </a:p>
          <a:p>
            <a:pPr marL="457200" indent="-457200">
              <a:buFontTx/>
              <a:buAutoNum type="arabicParenBoth"/>
              <a:defRPr/>
            </a:pPr>
            <a:endParaRPr lang="en-US" sz="2400" kern="0" dirty="0">
              <a:solidFill>
                <a:prstClr val="black"/>
              </a:solidFill>
              <a:latin typeface="Palatino Linotype" panose="02040502050505030304" pitchFamily="18" charset="0"/>
            </a:endParaRPr>
          </a:p>
          <a:p>
            <a:pPr marL="457200" indent="-457200">
              <a:buFontTx/>
              <a:buAutoNum type="arabicParenBoth"/>
              <a:defRPr/>
            </a:pPr>
            <a:r>
              <a:rPr lang="en-US" sz="2400" kern="0" dirty="0">
                <a:solidFill>
                  <a:prstClr val="black"/>
                </a:solidFill>
                <a:latin typeface="Palatino Linotype" panose="02040502050505030304" pitchFamily="18" charset="0"/>
              </a:rPr>
              <a:t>and/or the peer review process may favor statistical significance (publication bias). </a:t>
            </a:r>
          </a:p>
          <a:p>
            <a:pPr marL="457200" indent="-457200">
              <a:buFontTx/>
              <a:buAutoNum type="arabicParenBoth"/>
              <a:defRPr/>
            </a:pPr>
            <a:endParaRPr lang="en-US" sz="2400" kern="0" dirty="0">
              <a:solidFill>
                <a:prstClr val="black"/>
              </a:solidFill>
              <a:latin typeface="Palatino Linotype" panose="02040502050505030304" pitchFamily="18" charset="0"/>
            </a:endParaRPr>
          </a:p>
          <a:p>
            <a:pPr>
              <a:defRPr/>
            </a:pPr>
            <a:r>
              <a:rPr lang="en-US" sz="2400" kern="0" dirty="0">
                <a:solidFill>
                  <a:prstClr val="black"/>
                </a:solidFill>
                <a:latin typeface="Palatino Linotype" panose="02040502050505030304" pitchFamily="18" charset="0"/>
              </a:rPr>
              <a:t>This study is the first to use data from journal submissions to identify these mechanisms. </a:t>
            </a:r>
          </a:p>
          <a:p>
            <a:pPr>
              <a:defRPr/>
            </a:pPr>
            <a:endParaRPr lang="en-US" sz="2000" kern="0" dirty="0">
              <a:solidFill>
                <a:prstClr val="black"/>
              </a:solidFill>
            </a:endParaRPr>
          </a:p>
        </p:txBody>
      </p:sp>
      <p:sp>
        <p:nvSpPr>
          <p:cNvPr id="6" name="TextBox 5">
            <a:extLst>
              <a:ext uri="{FF2B5EF4-FFF2-40B4-BE49-F238E27FC236}">
                <a16:creationId xmlns:a16="http://schemas.microsoft.com/office/drawing/2014/main" id="{1CF20EE6-9D2D-9D4A-D36C-335387B643A5}"/>
              </a:ext>
            </a:extLst>
          </p:cNvPr>
          <p:cNvSpPr txBox="1"/>
          <p:nvPr/>
        </p:nvSpPr>
        <p:spPr>
          <a:xfrm>
            <a:off x="4495800" y="609600"/>
            <a:ext cx="3010761" cy="523220"/>
          </a:xfrm>
          <a:prstGeom prst="rect">
            <a:avLst/>
          </a:prstGeom>
          <a:noFill/>
        </p:spPr>
        <p:txBody>
          <a:bodyPr wrap="none" rtlCol="0">
            <a:spAutoFit/>
          </a:bodyPr>
          <a:lstStyle/>
          <a:p>
            <a:pPr>
              <a:defRPr/>
            </a:pPr>
            <a:r>
              <a:rPr lang="en-US" sz="2800" b="1" kern="0" dirty="0">
                <a:solidFill>
                  <a:prstClr val="black"/>
                </a:solidFill>
                <a:latin typeface="Palatino Linotype" panose="02040502050505030304" pitchFamily="18" charset="0"/>
              </a:rPr>
              <a:t>Their Motivation</a:t>
            </a:r>
          </a:p>
        </p:txBody>
      </p:sp>
    </p:spTree>
    <p:extLst>
      <p:ext uri="{BB962C8B-B14F-4D97-AF65-F5344CB8AC3E}">
        <p14:creationId xmlns:p14="http://schemas.microsoft.com/office/powerpoint/2010/main" val="399624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A1DA75-AFFB-5FDE-D554-E727E724C918}"/>
              </a:ext>
            </a:extLst>
          </p:cNvPr>
          <p:cNvSpPr txBox="1"/>
          <p:nvPr/>
        </p:nvSpPr>
        <p:spPr>
          <a:xfrm>
            <a:off x="4648200" y="549303"/>
            <a:ext cx="2659702" cy="523220"/>
          </a:xfrm>
          <a:prstGeom prst="rect">
            <a:avLst/>
          </a:prstGeom>
          <a:noFill/>
        </p:spPr>
        <p:txBody>
          <a:bodyPr wrap="none" rtlCol="0">
            <a:spAutoFit/>
          </a:bodyPr>
          <a:lstStyle/>
          <a:p>
            <a:pPr>
              <a:defRPr/>
            </a:pPr>
            <a:r>
              <a:rPr lang="en-US" sz="2800" b="1" kern="0" dirty="0">
                <a:solidFill>
                  <a:prstClr val="black"/>
                </a:solidFill>
                <a:latin typeface="Palatino Linotype" panose="02040502050505030304" pitchFamily="18" charset="0"/>
                <a:cs typeface="Arial" pitchFamily="34" charset="0"/>
              </a:rPr>
              <a:t>Their Findings</a:t>
            </a:r>
          </a:p>
        </p:txBody>
      </p:sp>
      <p:sp>
        <p:nvSpPr>
          <p:cNvPr id="7" name="TextBox 6">
            <a:extLst>
              <a:ext uri="{FF2B5EF4-FFF2-40B4-BE49-F238E27FC236}">
                <a16:creationId xmlns:a16="http://schemas.microsoft.com/office/drawing/2014/main" id="{1362AD38-739E-7878-36A8-0D99886E29F8}"/>
              </a:ext>
            </a:extLst>
          </p:cNvPr>
          <p:cNvSpPr txBox="1"/>
          <p:nvPr/>
        </p:nvSpPr>
        <p:spPr>
          <a:xfrm>
            <a:off x="2191265" y="1154445"/>
            <a:ext cx="8305800" cy="4462760"/>
          </a:xfrm>
          <a:prstGeom prst="rect">
            <a:avLst/>
          </a:prstGeom>
          <a:noFill/>
        </p:spPr>
        <p:txBody>
          <a:bodyPr wrap="square">
            <a:spAutoFit/>
          </a:bodyPr>
          <a:lstStyle/>
          <a:p>
            <a:pPr>
              <a:defRPr/>
            </a:pPr>
            <a:endParaRPr lang="en-US" sz="2000" kern="0" dirty="0">
              <a:solidFill>
                <a:prstClr val="black"/>
              </a:solidFill>
              <a:latin typeface="Palatino Linotype" panose="02040502050505030304" pitchFamily="18" charset="0"/>
              <a:cs typeface="Arial" pitchFamily="34" charset="0"/>
            </a:endParaRPr>
          </a:p>
          <a:p>
            <a:pPr marL="342900" indent="-342900">
              <a:buFont typeface="Arial" panose="020B0604020202020204" pitchFamily="34" charset="0"/>
              <a:buChar char="•"/>
              <a:defRPr/>
            </a:pPr>
            <a:r>
              <a:rPr lang="en-US" sz="2400" kern="0" dirty="0">
                <a:solidFill>
                  <a:prstClr val="black"/>
                </a:solidFill>
                <a:latin typeface="Palatino Linotype" panose="02040502050505030304" pitchFamily="18" charset="0"/>
                <a:cs typeface="Arial" pitchFamily="34" charset="0"/>
              </a:rPr>
              <a:t>We first find that initial submissions display significant bunching [at well-known thresholds of statistical significance], suggesting prior findings cannot be strictly attributed to a bias in the peer review process</a:t>
            </a:r>
          </a:p>
          <a:p>
            <a:pPr marL="342900" indent="-342900">
              <a:buFont typeface="Arial" panose="020B0604020202020204" pitchFamily="34" charset="0"/>
              <a:buChar char="•"/>
              <a:defRPr/>
            </a:pPr>
            <a:endParaRPr lang="en-US" sz="2400" kern="0" dirty="0">
              <a:solidFill>
                <a:prstClr val="black"/>
              </a:solidFill>
              <a:latin typeface="Palatino Linotype" panose="02040502050505030304" pitchFamily="18" charset="0"/>
              <a:cs typeface="Arial" pitchFamily="34" charset="0"/>
            </a:endParaRPr>
          </a:p>
          <a:p>
            <a:pPr marL="342900" indent="-342900">
              <a:buFont typeface="Arial" panose="020B0604020202020204" pitchFamily="34" charset="0"/>
              <a:buChar char="•"/>
              <a:defRPr/>
            </a:pPr>
            <a:r>
              <a:rPr lang="en-US" sz="2400" kern="0" dirty="0">
                <a:solidFill>
                  <a:prstClr val="black"/>
                </a:solidFill>
                <a:latin typeface="Palatino Linotype" panose="02040502050505030304" pitchFamily="18" charset="0"/>
                <a:cs typeface="Arial" pitchFamily="34" charset="0"/>
              </a:rPr>
              <a:t>Desk rejected manuscripts display greater heaping than those sent for review, suggesting editors on average “sniff out” marginally significant results </a:t>
            </a:r>
          </a:p>
          <a:p>
            <a:pPr marL="342900" indent="-342900">
              <a:buFont typeface="Arial" panose="020B0604020202020204" pitchFamily="34" charset="0"/>
              <a:buChar char="•"/>
              <a:defRPr/>
            </a:pPr>
            <a:endParaRPr lang="en-US" sz="2400" kern="0" dirty="0">
              <a:solidFill>
                <a:prstClr val="black"/>
              </a:solidFill>
              <a:latin typeface="Palatino Linotype" panose="02040502050505030304" pitchFamily="18" charset="0"/>
              <a:cs typeface="Arial" pitchFamily="34" charset="0"/>
            </a:endParaRPr>
          </a:p>
          <a:p>
            <a:pPr marL="342900" indent="-342900">
              <a:buFont typeface="Arial" panose="020B0604020202020204" pitchFamily="34" charset="0"/>
              <a:buChar char="•"/>
              <a:defRPr/>
            </a:pPr>
            <a:r>
              <a:rPr lang="en-US" sz="2400" kern="0" dirty="0">
                <a:solidFill>
                  <a:prstClr val="black"/>
                </a:solidFill>
                <a:latin typeface="Palatino Linotype" panose="02040502050505030304" pitchFamily="18" charset="0"/>
                <a:cs typeface="Arial" pitchFamily="34" charset="0"/>
              </a:rPr>
              <a:t>Reviewer recommendations, on the other hand, are swayed significantly by statistical thresholds…</a:t>
            </a:r>
          </a:p>
        </p:txBody>
      </p:sp>
    </p:spTree>
    <p:extLst>
      <p:ext uri="{BB962C8B-B14F-4D97-AF65-F5344CB8AC3E}">
        <p14:creationId xmlns:p14="http://schemas.microsoft.com/office/powerpoint/2010/main" val="24295981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E026F-1FE7-160E-7042-20593948A9D0}"/>
              </a:ext>
            </a:extLst>
          </p:cNvPr>
          <p:cNvPicPr>
            <a:picLocks noChangeAspect="1"/>
          </p:cNvPicPr>
          <p:nvPr/>
        </p:nvPicPr>
        <p:blipFill>
          <a:blip r:embed="rId2"/>
          <a:stretch>
            <a:fillRect/>
          </a:stretch>
        </p:blipFill>
        <p:spPr>
          <a:xfrm>
            <a:off x="1524000" y="914401"/>
            <a:ext cx="9144276" cy="6110229"/>
          </a:xfrm>
          <a:prstGeom prst="rect">
            <a:avLst/>
          </a:prstGeom>
        </p:spPr>
      </p:pic>
    </p:spTree>
    <p:extLst>
      <p:ext uri="{BB962C8B-B14F-4D97-AF65-F5344CB8AC3E}">
        <p14:creationId xmlns:p14="http://schemas.microsoft.com/office/powerpoint/2010/main" val="254212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05AF736-02A3-665C-73F0-E7F8E81D34BF}"/>
              </a:ext>
            </a:extLst>
          </p:cNvPr>
          <p:cNvSpPr txBox="1">
            <a:spLocks/>
          </p:cNvSpPr>
          <p:nvPr/>
        </p:nvSpPr>
        <p:spPr>
          <a:xfrm>
            <a:off x="1905000" y="685800"/>
            <a:ext cx="8665770"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Engaging without being chatty or informal</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More formal than the language you hear being used in seminars</a:t>
            </a:r>
            <a:endParaRPr lang="en-US" altLang="en-US" dirty="0">
              <a:solidFill>
                <a:srgbClr val="000000"/>
              </a:solidFill>
              <a:latin typeface="Palatino Linotype" panose="02040502050505030304" pitchFamily="18" charset="0"/>
              <a:cs typeface="Arial" panose="020B0604020202020204" pitchFamily="34" charset="0"/>
            </a:endParaRP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Avoid “get” and “got”</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Avoid using contractions (e.g., won’t, don’t, can’t, shouldn’t)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Avoid this construction: </a:t>
            </a:r>
          </a:p>
          <a:p>
            <a:pPr marL="457200" lvl="1" indent="0">
              <a:lnSpc>
                <a:spcPct val="90000"/>
              </a:lnSpc>
              <a:buNone/>
              <a:defRPr/>
            </a:pPr>
            <a:endParaRPr lang="en-US" altLang="en-US" sz="2000" dirty="0">
              <a:solidFill>
                <a:srgbClr val="000000"/>
              </a:solidFill>
              <a:latin typeface="Palatino Linotype" panose="02040502050505030304" pitchFamily="18" charset="0"/>
              <a:cs typeface="Arial" panose="020B0604020202020204" pitchFamily="34" charset="0"/>
            </a:endParaRPr>
          </a:p>
          <a:p>
            <a:pPr marL="457200" lvl="1" indent="0">
              <a:lnSpc>
                <a:spcPct val="90000"/>
              </a:lnSpc>
              <a:buNone/>
              <a:defRPr/>
            </a:pPr>
            <a:endParaRPr lang="en-US" altLang="en-US" sz="2000" dirty="0">
              <a:solidFill>
                <a:srgbClr val="000000"/>
              </a:solidFill>
              <a:latin typeface="Palatino Linotype" panose="02040502050505030304" pitchFamily="18" charset="0"/>
              <a:cs typeface="Arial" panose="020B0604020202020204" pitchFamily="34" charset="0"/>
            </a:endParaRPr>
          </a:p>
          <a:p>
            <a:pPr marL="457200" lvl="1" indent="0">
              <a:lnSpc>
                <a:spcPct val="90000"/>
              </a:lnSpc>
              <a:buNone/>
              <a:defRPr/>
            </a:pPr>
            <a:endParaRPr lang="en-US" altLang="en-US" sz="12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Read what you wrote out loud</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Does each sentence set up the next?</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Does each paragraph set up the next?</a:t>
            </a:r>
          </a:p>
          <a:p>
            <a:pPr lvl="1">
              <a:lnSpc>
                <a:spcPct val="90000"/>
              </a:lnSpc>
              <a:defRPr/>
            </a:pPr>
            <a:endParaRPr lang="en-US" altLang="en-US" sz="2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Don’t reinvent the wheel</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Read some classics.  How did Charles and </a:t>
            </a:r>
            <a:r>
              <a:rPr lang="en-US" altLang="en-US" sz="2000" dirty="0" err="1">
                <a:solidFill>
                  <a:srgbClr val="000000"/>
                </a:solidFill>
                <a:latin typeface="Palatino Linotype" panose="02040502050505030304" pitchFamily="18" charset="0"/>
                <a:cs typeface="Arial" panose="020B0604020202020204" pitchFamily="34" charset="0"/>
              </a:rPr>
              <a:t>Guryan</a:t>
            </a:r>
            <a:r>
              <a:rPr lang="en-US" altLang="en-US" sz="2000" dirty="0">
                <a:solidFill>
                  <a:srgbClr val="000000"/>
                </a:solidFill>
                <a:latin typeface="Palatino Linotype" panose="02040502050505030304" pitchFamily="18" charset="0"/>
                <a:cs typeface="Arial" panose="020B0604020202020204" pitchFamily="34" charset="0"/>
              </a:rPr>
              <a:t> (2008) begin their introduction?  What are they doing in their first paragraph?  In their second paragraph?</a:t>
            </a:r>
          </a:p>
          <a:p>
            <a:pPr lvl="1">
              <a:lnSpc>
                <a:spcPct val="90000"/>
              </a:lnSpc>
              <a:defRPr/>
            </a:pPr>
            <a:endParaRPr lang="en-US" altLang="en-US" sz="2000" dirty="0">
              <a:solidFill>
                <a:srgbClr val="000000"/>
              </a:solidFill>
              <a:latin typeface="Arial" panose="020B0604020202020204" pitchFamily="34" charset="0"/>
              <a:cs typeface="Arial" panose="020B0604020202020204" pitchFamily="34" charset="0"/>
            </a:endParaRPr>
          </a:p>
          <a:p>
            <a:pPr marL="0" indent="0">
              <a:lnSpc>
                <a:spcPct val="90000"/>
              </a:lnSpc>
              <a:buNone/>
              <a:defRPr/>
            </a:pPr>
            <a:r>
              <a:rPr lang="en-US" altLang="en-US" sz="2800" dirty="0">
                <a:solidFill>
                  <a:srgbClr val="000000"/>
                </a:solidFill>
                <a:latin typeface="Arial" panose="020B0604020202020204" pitchFamily="34" charset="0"/>
                <a:cs typeface="Arial" panose="020B0604020202020204" pitchFamily="34" charset="0"/>
              </a:rPr>
              <a:t>  </a:t>
            </a: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endParaRPr lang="en-US" altLang="en-US"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
        <p:nvSpPr>
          <p:cNvPr id="6" name="TextBox 5">
            <a:extLst>
              <a:ext uri="{FF2B5EF4-FFF2-40B4-BE49-F238E27FC236}">
                <a16:creationId xmlns:a16="http://schemas.microsoft.com/office/drawing/2014/main" id="{3C5CDFB2-BE58-C15F-3F78-609ABE1540FA}"/>
              </a:ext>
            </a:extLst>
          </p:cNvPr>
          <p:cNvSpPr txBox="1"/>
          <p:nvPr/>
        </p:nvSpPr>
        <p:spPr>
          <a:xfrm>
            <a:off x="3886200" y="2971801"/>
            <a:ext cx="5791200" cy="646331"/>
          </a:xfrm>
          <a:prstGeom prst="rect">
            <a:avLst/>
          </a:prstGeom>
          <a:noFill/>
        </p:spPr>
        <p:txBody>
          <a:bodyPr wrap="square" rtlCol="0">
            <a:spAutoFit/>
          </a:bodyPr>
          <a:lstStyle/>
          <a:p>
            <a:pPr>
              <a:defRPr/>
            </a:pPr>
            <a:r>
              <a:rPr lang="en-US" kern="0" dirty="0">
                <a:solidFill>
                  <a:srgbClr val="000000"/>
                </a:solidFill>
              </a:rPr>
              <a:t>“…we use for our main calibration the value 0.38, i.e. the median of the elasticity estimates in the literature.”</a:t>
            </a:r>
          </a:p>
        </p:txBody>
      </p:sp>
      <p:sp>
        <p:nvSpPr>
          <p:cNvPr id="7" name="Rectangle 6">
            <a:extLst>
              <a:ext uri="{FF2B5EF4-FFF2-40B4-BE49-F238E27FC236}">
                <a16:creationId xmlns:a16="http://schemas.microsoft.com/office/drawing/2014/main" id="{5BE22F29-3820-2518-FD26-E2E0F60E677B}"/>
              </a:ext>
            </a:extLst>
          </p:cNvPr>
          <p:cNvSpPr/>
          <p:nvPr/>
        </p:nvSpPr>
        <p:spPr>
          <a:xfrm>
            <a:off x="4464485" y="381001"/>
            <a:ext cx="3007555"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Style and Tone</a:t>
            </a:r>
          </a:p>
        </p:txBody>
      </p:sp>
      <p:sp>
        <p:nvSpPr>
          <p:cNvPr id="8" name="TextBox 7">
            <a:extLst>
              <a:ext uri="{FF2B5EF4-FFF2-40B4-BE49-F238E27FC236}">
                <a16:creationId xmlns:a16="http://schemas.microsoft.com/office/drawing/2014/main" id="{86E2F424-E47E-2EA8-F922-55762E0F8D57}"/>
              </a:ext>
            </a:extLst>
          </p:cNvPr>
          <p:cNvSpPr txBox="1"/>
          <p:nvPr/>
        </p:nvSpPr>
        <p:spPr>
          <a:xfrm>
            <a:off x="7797062" y="3841105"/>
            <a:ext cx="2870939" cy="1323439"/>
          </a:xfrm>
          <a:prstGeom prst="rect">
            <a:avLst/>
          </a:prstGeom>
          <a:noFill/>
        </p:spPr>
        <p:txBody>
          <a:bodyPr wrap="square" rtlCol="0">
            <a:spAutoFit/>
          </a:bodyPr>
          <a:lstStyle/>
          <a:p>
            <a:pPr>
              <a:defRPr/>
            </a:pPr>
            <a:r>
              <a:rPr lang="en-US" sz="2000" kern="0" dirty="0">
                <a:solidFill>
                  <a:srgbClr val="FF0000"/>
                </a:solidFill>
              </a:rPr>
              <a:t>The language/style you use in a seminar is more informal!  Don’t use exclamation points!</a:t>
            </a:r>
          </a:p>
        </p:txBody>
      </p:sp>
      <p:sp>
        <p:nvSpPr>
          <p:cNvPr id="9" name="Oval 8">
            <a:extLst>
              <a:ext uri="{FF2B5EF4-FFF2-40B4-BE49-F238E27FC236}">
                <a16:creationId xmlns:a16="http://schemas.microsoft.com/office/drawing/2014/main" id="{3035DE90-0A41-172E-D3A5-7AD3BCCDC666}"/>
              </a:ext>
            </a:extLst>
          </p:cNvPr>
          <p:cNvSpPr/>
          <p:nvPr/>
        </p:nvSpPr>
        <p:spPr>
          <a:xfrm>
            <a:off x="1676400" y="5244414"/>
            <a:ext cx="2057400" cy="510698"/>
          </a:xfrm>
          <a:prstGeom prst="ellipse">
            <a:avLst/>
          </a:prstGeom>
          <a:noFill/>
          <a:ln w="317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pPr algn="ctr">
              <a:defRPr/>
            </a:pPr>
            <a:endParaRPr lang="en-US" kern="0">
              <a:solidFill>
                <a:prstClr val="white"/>
              </a:solidFill>
              <a:latin typeface="Calibri"/>
            </a:endParaRPr>
          </a:p>
        </p:txBody>
      </p:sp>
      <p:cxnSp>
        <p:nvCxnSpPr>
          <p:cNvPr id="10" name="Straight Arrow Connector 9">
            <a:extLst>
              <a:ext uri="{FF2B5EF4-FFF2-40B4-BE49-F238E27FC236}">
                <a16:creationId xmlns:a16="http://schemas.microsoft.com/office/drawing/2014/main" id="{4993C9FA-FE53-D131-C8FC-715E9B954B91}"/>
              </a:ext>
            </a:extLst>
          </p:cNvPr>
          <p:cNvCxnSpPr>
            <a:cxnSpLocks/>
          </p:cNvCxnSpPr>
          <p:nvPr/>
        </p:nvCxnSpPr>
        <p:spPr>
          <a:xfrm flipH="1">
            <a:off x="3657600" y="4574496"/>
            <a:ext cx="3962400" cy="669918"/>
          </a:xfrm>
          <a:prstGeom prst="straightConnector1">
            <a:avLst/>
          </a:prstGeom>
          <a:noFill/>
          <a:ln w="25400" cap="flat" cmpd="sng" algn="ctr">
            <a:solidFill>
              <a:srgbClr val="FF0000"/>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3692558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4A851-9481-20F9-21EA-488A3B231058}"/>
              </a:ext>
            </a:extLst>
          </p:cNvPr>
          <p:cNvPicPr>
            <a:picLocks noChangeAspect="1"/>
          </p:cNvPicPr>
          <p:nvPr/>
        </p:nvPicPr>
        <p:blipFill>
          <a:blip r:embed="rId2"/>
          <a:stretch>
            <a:fillRect/>
          </a:stretch>
        </p:blipFill>
        <p:spPr>
          <a:xfrm>
            <a:off x="2133601" y="923391"/>
            <a:ext cx="8144439" cy="5916057"/>
          </a:xfrm>
          <a:prstGeom prst="rect">
            <a:avLst/>
          </a:prstGeom>
        </p:spPr>
      </p:pic>
    </p:spTree>
    <p:extLst>
      <p:ext uri="{BB962C8B-B14F-4D97-AF65-F5344CB8AC3E}">
        <p14:creationId xmlns:p14="http://schemas.microsoft.com/office/powerpoint/2010/main" val="127756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7009-4254-D66B-5D47-09178A20914E}"/>
              </a:ext>
            </a:extLst>
          </p:cNvPr>
          <p:cNvSpPr>
            <a:spLocks noGrp="1"/>
          </p:cNvSpPr>
          <p:nvPr>
            <p:ph type="title"/>
          </p:nvPr>
        </p:nvSpPr>
        <p:spPr>
          <a:xfrm>
            <a:off x="3309551" y="2375285"/>
            <a:ext cx="5356654" cy="1325563"/>
          </a:xfrm>
        </p:spPr>
        <p:txBody>
          <a:bodyPr/>
          <a:lstStyle/>
          <a:p>
            <a:pPr algn="ctr"/>
            <a:r>
              <a:rPr lang="en-US" dirty="0">
                <a:latin typeface="Palatino Linotype" panose="02040502050505030304" pitchFamily="18" charset="0"/>
              </a:rPr>
              <a:t>Q&amp;A (≈ 5 minutes)</a:t>
            </a:r>
            <a:br>
              <a:rPr lang="en-US" dirty="0">
                <a:latin typeface="Palatino Linotype" panose="02040502050505030304" pitchFamily="18" charset="0"/>
              </a:rPr>
            </a:br>
            <a:endParaRPr lang="en-US" dirty="0">
              <a:latin typeface="Palatino Linotype" panose="02040502050505030304" pitchFamily="18" charset="0"/>
            </a:endParaRPr>
          </a:p>
        </p:txBody>
      </p:sp>
    </p:spTree>
    <p:extLst>
      <p:ext uri="{BB962C8B-B14F-4D97-AF65-F5344CB8AC3E}">
        <p14:creationId xmlns:p14="http://schemas.microsoft.com/office/powerpoint/2010/main" val="1589305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027670" y="5395783"/>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Sensitivity and heterogeneity analyses</a:t>
            </a:r>
          </a:p>
        </p:txBody>
      </p:sp>
    </p:spTree>
    <p:extLst>
      <p:ext uri="{BB962C8B-B14F-4D97-AF65-F5344CB8AC3E}">
        <p14:creationId xmlns:p14="http://schemas.microsoft.com/office/powerpoint/2010/main" val="526954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A0129DF-C479-15C4-94FA-17006A3E625E}"/>
              </a:ext>
            </a:extLst>
          </p:cNvPr>
          <p:cNvSpPr txBox="1">
            <a:spLocks/>
          </p:cNvSpPr>
          <p:nvPr/>
        </p:nvSpPr>
        <p:spPr>
          <a:xfrm>
            <a:off x="1763115" y="1066800"/>
            <a:ext cx="8665770"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Why do a sensitivity analysis?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Reassure the reader that you’re not p-hacking</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Good empirical work is transparent and easily replicated</a:t>
            </a:r>
            <a:endParaRPr lang="en-US" altLang="en-US" sz="2000" dirty="0">
              <a:solidFill>
                <a:srgbClr val="000000"/>
              </a:solidFill>
              <a:latin typeface="Palatino Linotype" panose="02040502050505030304" pitchFamily="18" charset="0"/>
              <a:cs typeface="Arial" panose="020B0604020202020204" pitchFamily="34" charset="0"/>
            </a:endParaRP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Provide a range of estimates</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Unless one particular specification is preferred, readers will expect a range of estimates</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Often, theory does not dictate specification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Facilitate comparison of your estimates to those reported by previous researchers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To weight or not to weight? </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Solon et al. (2015)</a:t>
            </a:r>
            <a:endParaRPr lang="en-US" altLang="en-US" sz="2000" dirty="0">
              <a:solidFill>
                <a:srgbClr val="000000"/>
              </a:solidFill>
              <a:latin typeface="Palatino Linotype" panose="02040502050505030304" pitchFamily="18" charset="0"/>
              <a:cs typeface="Arial" panose="020B0604020202020204" pitchFamily="34" charset="0"/>
            </a:endParaRP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Unit-specific linear trends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TWFEs with staggered treatment </a:t>
            </a: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r>
              <a:rPr lang="en-US" altLang="en-US" sz="1200" b="1" dirty="0">
                <a:solidFill>
                  <a:srgbClr val="000000"/>
                </a:solidFill>
                <a:latin typeface="Palatino Linotype" panose="02040502050505030304" pitchFamily="18" charset="0"/>
                <a:cs typeface="Arial" panose="020B0604020202020204" pitchFamily="34" charset="0"/>
              </a:rPr>
              <a:t>Reference</a:t>
            </a:r>
          </a:p>
          <a:p>
            <a:pPr marL="457200" lvl="1" indent="0">
              <a:lnSpc>
                <a:spcPct val="90000"/>
              </a:lnSpc>
              <a:buNone/>
              <a:defRPr/>
            </a:pPr>
            <a:r>
              <a:rPr lang="en-US" altLang="en-US" sz="1200" dirty="0">
                <a:solidFill>
                  <a:srgbClr val="000000"/>
                </a:solidFill>
                <a:latin typeface="Palatino Linotype" panose="02040502050505030304" pitchFamily="18" charset="0"/>
                <a:cs typeface="Arial" panose="020B0604020202020204" pitchFamily="34" charset="0"/>
              </a:rPr>
              <a:t>Solon, Gary, Steven J. Haider, and Jeffrey M. Wooldridge. 2015. “What Are We Weighting For?” </a:t>
            </a:r>
            <a:r>
              <a:rPr lang="en-US" altLang="en-US" sz="1200" i="1" dirty="0">
                <a:solidFill>
                  <a:srgbClr val="000000"/>
                </a:solidFill>
                <a:latin typeface="Palatino Linotype" panose="02040502050505030304" pitchFamily="18" charset="0"/>
                <a:cs typeface="Arial" panose="020B0604020202020204" pitchFamily="34" charset="0"/>
              </a:rPr>
              <a:t>JHR</a:t>
            </a:r>
            <a:r>
              <a:rPr lang="en-US" altLang="en-US" sz="1200" dirty="0">
                <a:solidFill>
                  <a:srgbClr val="000000"/>
                </a:solidFill>
                <a:latin typeface="Palatino Linotype" panose="02040502050505030304" pitchFamily="18" charset="0"/>
                <a:cs typeface="Arial" panose="020B0604020202020204" pitchFamily="34" charset="0"/>
              </a:rPr>
              <a:t>, 50(2): 301-316.</a:t>
            </a:r>
          </a:p>
          <a:p>
            <a:pPr>
              <a:lnSpc>
                <a:spcPct val="90000"/>
              </a:lnSpc>
              <a:defRPr/>
            </a:pPr>
            <a:endParaRPr lang="en-US" altLang="en-US" sz="2000" dirty="0">
              <a:solidFill>
                <a:srgbClr val="000000"/>
              </a:solidFill>
              <a:latin typeface="Arial" pitchFamily="34" charset="0"/>
            </a:endParaRPr>
          </a:p>
        </p:txBody>
      </p:sp>
      <p:sp>
        <p:nvSpPr>
          <p:cNvPr id="4" name="Rectangle 3">
            <a:extLst>
              <a:ext uri="{FF2B5EF4-FFF2-40B4-BE49-F238E27FC236}">
                <a16:creationId xmlns:a16="http://schemas.microsoft.com/office/drawing/2014/main" id="{07E6BAE4-F832-5CCC-E399-40E09A4E80B0}"/>
              </a:ext>
            </a:extLst>
          </p:cNvPr>
          <p:cNvSpPr/>
          <p:nvPr/>
        </p:nvSpPr>
        <p:spPr>
          <a:xfrm>
            <a:off x="3124200" y="304801"/>
            <a:ext cx="5410200" cy="496161"/>
          </a:xfrm>
          <a:prstGeom prst="rect">
            <a:avLst/>
          </a:prstGeom>
        </p:spPr>
        <p:txBody>
          <a:bodyPr wrap="squar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Sensitivity Analysis</a:t>
            </a:r>
          </a:p>
        </p:txBody>
      </p:sp>
    </p:spTree>
    <p:extLst>
      <p:ext uri="{BB962C8B-B14F-4D97-AF65-F5344CB8AC3E}">
        <p14:creationId xmlns:p14="http://schemas.microsoft.com/office/powerpoint/2010/main" val="11022939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72AC31-BF0C-4E95-D3CB-8E0C88DA5F4B}"/>
              </a:ext>
            </a:extLst>
          </p:cNvPr>
          <p:cNvPicPr>
            <a:picLocks noChangeAspect="1"/>
          </p:cNvPicPr>
          <p:nvPr/>
        </p:nvPicPr>
        <p:blipFill>
          <a:blip r:embed="rId2"/>
          <a:stretch>
            <a:fillRect/>
          </a:stretch>
        </p:blipFill>
        <p:spPr>
          <a:xfrm>
            <a:off x="3029446" y="1524000"/>
            <a:ext cx="6133108" cy="4462658"/>
          </a:xfrm>
          <a:prstGeom prst="rect">
            <a:avLst/>
          </a:prstGeom>
        </p:spPr>
      </p:pic>
    </p:spTree>
    <p:extLst>
      <p:ext uri="{BB962C8B-B14F-4D97-AF65-F5344CB8AC3E}">
        <p14:creationId xmlns:p14="http://schemas.microsoft.com/office/powerpoint/2010/main" val="3827965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3ADB7-9F13-398B-0433-4E4A734E9909}"/>
              </a:ext>
            </a:extLst>
          </p:cNvPr>
          <p:cNvPicPr>
            <a:picLocks noChangeAspect="1"/>
          </p:cNvPicPr>
          <p:nvPr/>
        </p:nvPicPr>
        <p:blipFill>
          <a:blip r:embed="rId2"/>
          <a:stretch>
            <a:fillRect/>
          </a:stretch>
        </p:blipFill>
        <p:spPr>
          <a:xfrm>
            <a:off x="3029446" y="1524000"/>
            <a:ext cx="6133108" cy="4462658"/>
          </a:xfrm>
          <a:prstGeom prst="rect">
            <a:avLst/>
          </a:prstGeom>
        </p:spPr>
      </p:pic>
    </p:spTree>
    <p:extLst>
      <p:ext uri="{BB962C8B-B14F-4D97-AF65-F5344CB8AC3E}">
        <p14:creationId xmlns:p14="http://schemas.microsoft.com/office/powerpoint/2010/main" val="2394631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09212-B9EE-79CC-95C3-D8603285666F}"/>
              </a:ext>
            </a:extLst>
          </p:cNvPr>
          <p:cNvPicPr>
            <a:picLocks noChangeAspect="1"/>
          </p:cNvPicPr>
          <p:nvPr/>
        </p:nvPicPr>
        <p:blipFill>
          <a:blip r:embed="rId2"/>
          <a:stretch>
            <a:fillRect/>
          </a:stretch>
        </p:blipFill>
        <p:spPr>
          <a:xfrm>
            <a:off x="3029446" y="1524000"/>
            <a:ext cx="6133108" cy="4462658"/>
          </a:xfrm>
          <a:prstGeom prst="rect">
            <a:avLst/>
          </a:prstGeom>
        </p:spPr>
      </p:pic>
    </p:spTree>
    <p:extLst>
      <p:ext uri="{BB962C8B-B14F-4D97-AF65-F5344CB8AC3E}">
        <p14:creationId xmlns:p14="http://schemas.microsoft.com/office/powerpoint/2010/main" val="32996118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4432D-A486-7923-8D85-E84364042D89}"/>
              </a:ext>
            </a:extLst>
          </p:cNvPr>
          <p:cNvPicPr>
            <a:picLocks noChangeAspect="1"/>
          </p:cNvPicPr>
          <p:nvPr/>
        </p:nvPicPr>
        <p:blipFill>
          <a:blip r:embed="rId2"/>
          <a:stretch>
            <a:fillRect/>
          </a:stretch>
        </p:blipFill>
        <p:spPr>
          <a:xfrm>
            <a:off x="3029446" y="1524000"/>
            <a:ext cx="6133108" cy="4462658"/>
          </a:xfrm>
          <a:prstGeom prst="rect">
            <a:avLst/>
          </a:prstGeom>
        </p:spPr>
      </p:pic>
    </p:spTree>
    <p:extLst>
      <p:ext uri="{BB962C8B-B14F-4D97-AF65-F5344CB8AC3E}">
        <p14:creationId xmlns:p14="http://schemas.microsoft.com/office/powerpoint/2010/main" val="3489948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A49D3-C007-B8AF-512D-6F168379EE1C}"/>
              </a:ext>
            </a:extLst>
          </p:cNvPr>
          <p:cNvPicPr>
            <a:picLocks noChangeAspect="1"/>
          </p:cNvPicPr>
          <p:nvPr/>
        </p:nvPicPr>
        <p:blipFill>
          <a:blip r:embed="rId2"/>
          <a:stretch>
            <a:fillRect/>
          </a:stretch>
        </p:blipFill>
        <p:spPr>
          <a:xfrm>
            <a:off x="1676401" y="304800"/>
            <a:ext cx="8529259" cy="5614196"/>
          </a:xfrm>
          <a:prstGeom prst="rect">
            <a:avLst/>
          </a:prstGeom>
        </p:spPr>
      </p:pic>
      <p:sp>
        <p:nvSpPr>
          <p:cNvPr id="4" name="Rectangle 3">
            <a:extLst>
              <a:ext uri="{FF2B5EF4-FFF2-40B4-BE49-F238E27FC236}">
                <a16:creationId xmlns:a16="http://schemas.microsoft.com/office/drawing/2014/main" id="{D59ADBBF-C5E0-4E13-ACE5-46AD5BDDDE2B}"/>
              </a:ext>
            </a:extLst>
          </p:cNvPr>
          <p:cNvSpPr/>
          <p:nvPr/>
        </p:nvSpPr>
        <p:spPr>
          <a:xfrm>
            <a:off x="1524001" y="114300"/>
            <a:ext cx="38614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6E14A8-CAD4-1BF5-66C5-7B9739AB608E}"/>
              </a:ext>
            </a:extLst>
          </p:cNvPr>
          <p:cNvSpPr txBox="1"/>
          <p:nvPr/>
        </p:nvSpPr>
        <p:spPr>
          <a:xfrm flipH="1">
            <a:off x="2204659" y="6019801"/>
            <a:ext cx="8001001" cy="984885"/>
          </a:xfrm>
          <a:prstGeom prst="rect">
            <a:avLst/>
          </a:prstGeom>
          <a:noFill/>
        </p:spPr>
        <p:txBody>
          <a:bodyPr wrap="square" rtlCol="0">
            <a:spAutoFit/>
          </a:bodyPr>
          <a:lstStyle/>
          <a:p>
            <a:pPr>
              <a:defRPr/>
            </a:pPr>
            <a:r>
              <a:rPr lang="en-US" sz="2000" kern="0" dirty="0">
                <a:solidFill>
                  <a:srgbClr val="FF0000"/>
                </a:solidFill>
              </a:rPr>
              <a:t>The goal is to be thorough without getting bogged down.  It is easy to get bogged down… </a:t>
            </a: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2735468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A0129DF-C479-15C4-94FA-17006A3E625E}"/>
              </a:ext>
            </a:extLst>
          </p:cNvPr>
          <p:cNvSpPr txBox="1">
            <a:spLocks/>
          </p:cNvSpPr>
          <p:nvPr/>
        </p:nvSpPr>
        <p:spPr>
          <a:xfrm>
            <a:off x="1763115" y="1641646"/>
            <a:ext cx="8665770"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Goal</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The goal is to convince the reader that your estimate is causal</a:t>
            </a: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Describe the threat to identification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Describing a variable as “potentially endogenous” is not enough</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Describing the threat to identification sets up the falsification test or alternative ID strategy</a:t>
            </a:r>
          </a:p>
          <a:p>
            <a:pPr lvl="2">
              <a:lnSpc>
                <a:spcPct val="90000"/>
              </a:lnSpc>
              <a:defRPr/>
            </a:pPr>
            <a:endParaRPr lang="en-US" altLang="en-US" sz="2000" dirty="0">
              <a:solidFill>
                <a:srgbClr val="00000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7E6BAE4-F832-5CCC-E399-40E09A4E80B0}"/>
              </a:ext>
            </a:extLst>
          </p:cNvPr>
          <p:cNvSpPr/>
          <p:nvPr/>
        </p:nvSpPr>
        <p:spPr>
          <a:xfrm>
            <a:off x="1676400" y="392631"/>
            <a:ext cx="8153400" cy="886909"/>
          </a:xfrm>
          <a:prstGeom prst="rect">
            <a:avLst/>
          </a:prstGeom>
        </p:spPr>
        <p:txBody>
          <a:bodyPr wrap="squar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A few more thoughts about falsification tests or adopting an alternative ID strategy</a:t>
            </a:r>
            <a:endParaRPr lang="en-US" altLang="en-US" sz="3200" b="1" kern="0" dirty="0">
              <a:solidFill>
                <a:prstClr val="black"/>
              </a:solidFill>
              <a:latin typeface="Palatino Linotype" panose="02040502050505030304" pitchFamily="18" charset="0"/>
              <a:cs typeface="Arial" pitchFamily="34" charset="0"/>
              <a:sym typeface="Symbol" panose="05050102010706020507" pitchFamily="18" charset="2"/>
            </a:endParaRPr>
          </a:p>
        </p:txBody>
      </p:sp>
    </p:spTree>
    <p:extLst>
      <p:ext uri="{BB962C8B-B14F-4D97-AF65-F5344CB8AC3E}">
        <p14:creationId xmlns:p14="http://schemas.microsoft.com/office/powerpoint/2010/main" val="177196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3AB99D3-BB34-2A08-5A7E-F2FDADEC4D3F}"/>
              </a:ext>
            </a:extLst>
          </p:cNvPr>
          <p:cNvSpPr txBox="1"/>
          <p:nvPr/>
        </p:nvSpPr>
        <p:spPr>
          <a:xfrm>
            <a:off x="2057400" y="3810000"/>
            <a:ext cx="8077200" cy="2523768"/>
          </a:xfrm>
          <a:prstGeom prst="rect">
            <a:avLst/>
          </a:prstGeom>
          <a:noFill/>
        </p:spPr>
        <p:txBody>
          <a:bodyPr wrap="square">
            <a:spAutoFit/>
          </a:bodyPr>
          <a:lstStyle/>
          <a:p>
            <a:pPr marL="400050" indent="-400050">
              <a:buAutoNum type="romanUcPeriod"/>
            </a:pPr>
            <a:r>
              <a:rPr lang="en-US" sz="2000" b="1" dirty="0">
                <a:latin typeface="Palatino Linotype" panose="02040502050505030304" pitchFamily="18" charset="0"/>
              </a:rPr>
              <a:t>Introduction </a:t>
            </a:r>
          </a:p>
          <a:p>
            <a:pPr marL="400050" indent="-400050">
              <a:buAutoNum type="romanUcPeriod"/>
            </a:pPr>
            <a:endParaRPr lang="en-US" dirty="0">
              <a:latin typeface="Palatino Linotype" panose="02040502050505030304" pitchFamily="18" charset="0"/>
            </a:endParaRPr>
          </a:p>
          <a:p>
            <a:r>
              <a:rPr lang="en-US" sz="2000" dirty="0">
                <a:latin typeface="Palatino Linotype" panose="02040502050505030304" pitchFamily="18" charset="0"/>
              </a:rPr>
              <a:t>Becker’s (1957) seminal </a:t>
            </a:r>
            <a:r>
              <a:rPr lang="en-US" sz="2000" i="1" dirty="0">
                <a:latin typeface="Palatino Linotype" panose="02040502050505030304" pitchFamily="18" charset="0"/>
              </a:rPr>
              <a:t>The Economics of Discrimination </a:t>
            </a:r>
            <a:r>
              <a:rPr lang="en-US" sz="2000" dirty="0">
                <a:latin typeface="Palatino Linotype" panose="02040502050505030304" pitchFamily="18" charset="0"/>
              </a:rPr>
              <a:t>launched the formal analysis of labor market discrimination among economists. Becker’s analysis focused on the relationship between racial prejudice among whites and discrimination against racial minorities in a competitive model. In contrast to much of the contemporaneous literature, Becker formalized the definition of racial preferences…</a:t>
            </a:r>
          </a:p>
        </p:txBody>
      </p:sp>
      <p:pic>
        <p:nvPicPr>
          <p:cNvPr id="25" name="Picture 24">
            <a:extLst>
              <a:ext uri="{FF2B5EF4-FFF2-40B4-BE49-F238E27FC236}">
                <a16:creationId xmlns:a16="http://schemas.microsoft.com/office/drawing/2014/main" id="{06CEAB67-9FCF-6311-EF68-191E42348825}"/>
              </a:ext>
            </a:extLst>
          </p:cNvPr>
          <p:cNvPicPr>
            <a:picLocks noChangeAspect="1"/>
          </p:cNvPicPr>
          <p:nvPr/>
        </p:nvPicPr>
        <p:blipFill>
          <a:blip r:embed="rId2"/>
          <a:stretch>
            <a:fillRect/>
          </a:stretch>
        </p:blipFill>
        <p:spPr>
          <a:xfrm>
            <a:off x="1752600" y="463163"/>
            <a:ext cx="9047106" cy="1730530"/>
          </a:xfrm>
          <a:prstGeom prst="rect">
            <a:avLst/>
          </a:prstGeom>
        </p:spPr>
      </p:pic>
      <p:pic>
        <p:nvPicPr>
          <p:cNvPr id="28" name="Picture 27">
            <a:extLst>
              <a:ext uri="{FF2B5EF4-FFF2-40B4-BE49-F238E27FC236}">
                <a16:creationId xmlns:a16="http://schemas.microsoft.com/office/drawing/2014/main" id="{DD7E8AD4-1ED7-E7E9-FD07-9DA9FD0DBE50}"/>
              </a:ext>
            </a:extLst>
          </p:cNvPr>
          <p:cNvPicPr>
            <a:picLocks noChangeAspect="1"/>
          </p:cNvPicPr>
          <p:nvPr/>
        </p:nvPicPr>
        <p:blipFill>
          <a:blip r:embed="rId3"/>
          <a:stretch>
            <a:fillRect/>
          </a:stretch>
        </p:blipFill>
        <p:spPr>
          <a:xfrm>
            <a:off x="7620000" y="1066801"/>
            <a:ext cx="1927860" cy="2887409"/>
          </a:xfrm>
          <a:prstGeom prst="rect">
            <a:avLst/>
          </a:prstGeom>
        </p:spPr>
      </p:pic>
    </p:spTree>
    <p:extLst>
      <p:ext uri="{BB962C8B-B14F-4D97-AF65-F5344CB8AC3E}">
        <p14:creationId xmlns:p14="http://schemas.microsoft.com/office/powerpoint/2010/main" val="598022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7009-4254-D66B-5D47-09178A20914E}"/>
              </a:ext>
            </a:extLst>
          </p:cNvPr>
          <p:cNvSpPr>
            <a:spLocks noGrp="1"/>
          </p:cNvSpPr>
          <p:nvPr>
            <p:ph type="title"/>
          </p:nvPr>
        </p:nvSpPr>
        <p:spPr>
          <a:xfrm>
            <a:off x="3309551" y="2375285"/>
            <a:ext cx="5356654" cy="1325563"/>
          </a:xfrm>
        </p:spPr>
        <p:txBody>
          <a:bodyPr/>
          <a:lstStyle/>
          <a:p>
            <a:pPr algn="ctr"/>
            <a:r>
              <a:rPr lang="en-US" dirty="0">
                <a:latin typeface="Palatino Linotype" panose="02040502050505030304" pitchFamily="18" charset="0"/>
              </a:rPr>
              <a:t>Q&amp;A (≈ 5 minutes)</a:t>
            </a:r>
            <a:br>
              <a:rPr lang="en-US" dirty="0">
                <a:latin typeface="Palatino Linotype" panose="02040502050505030304" pitchFamily="18" charset="0"/>
              </a:rPr>
            </a:br>
            <a:endParaRPr lang="en-US" dirty="0">
              <a:latin typeface="Palatino Linotype" panose="02040502050505030304" pitchFamily="18" charset="0"/>
            </a:endParaRPr>
          </a:p>
        </p:txBody>
      </p:sp>
    </p:spTree>
    <p:extLst>
      <p:ext uri="{BB962C8B-B14F-4D97-AF65-F5344CB8AC3E}">
        <p14:creationId xmlns:p14="http://schemas.microsoft.com/office/powerpoint/2010/main" val="98521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027670" y="5395783"/>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How to write an </a:t>
            </a:r>
            <a:r>
              <a:rPr lang="en-US" sz="3200">
                <a:latin typeface="Palatino Linotype" panose="02040502050505030304" pitchFamily="18" charset="0"/>
              </a:rPr>
              <a:t>effective conclusion</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1329756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1AFE-7580-E556-F562-34ABE5BAF881}"/>
              </a:ext>
            </a:extLst>
          </p:cNvPr>
          <p:cNvSpPr>
            <a:spLocks noGrp="1"/>
          </p:cNvSpPr>
          <p:nvPr>
            <p:ph type="title"/>
          </p:nvPr>
        </p:nvSpPr>
        <p:spPr>
          <a:xfrm>
            <a:off x="131805" y="216423"/>
            <a:ext cx="10515600" cy="689268"/>
          </a:xfrm>
        </p:spPr>
        <p:txBody>
          <a:bodyPr>
            <a:normAutofit/>
          </a:bodyPr>
          <a:lstStyle/>
          <a:p>
            <a:r>
              <a:rPr lang="en-US" sz="3600" dirty="0">
                <a:latin typeface="Palatino Linotype" panose="02040502050505030304" pitchFamily="18" charset="0"/>
              </a:rPr>
              <a:t>The Conclusion</a:t>
            </a:r>
            <a:endParaRPr lang="en-US" sz="3600" dirty="0"/>
          </a:p>
        </p:txBody>
      </p:sp>
      <p:sp>
        <p:nvSpPr>
          <p:cNvPr id="3" name="Content Placeholder 2">
            <a:extLst>
              <a:ext uri="{FF2B5EF4-FFF2-40B4-BE49-F238E27FC236}">
                <a16:creationId xmlns:a16="http://schemas.microsoft.com/office/drawing/2014/main" id="{7B5F61A2-1BF6-FD86-2256-0B4B20FAC5AE}"/>
              </a:ext>
            </a:extLst>
          </p:cNvPr>
          <p:cNvSpPr>
            <a:spLocks noGrp="1"/>
          </p:cNvSpPr>
          <p:nvPr>
            <p:ph idx="1"/>
          </p:nvPr>
        </p:nvSpPr>
        <p:spPr>
          <a:xfrm>
            <a:off x="131805" y="905691"/>
            <a:ext cx="11928389" cy="5293583"/>
          </a:xfrm>
        </p:spPr>
        <p:txBody>
          <a:bodyPr>
            <a:normAutofit lnSpcReduction="10000"/>
          </a:bodyPr>
          <a:lstStyle/>
          <a:p>
            <a:r>
              <a:rPr lang="en-US" sz="2200" dirty="0">
                <a:latin typeface="Palatino Linotype" panose="02040502050505030304" pitchFamily="18" charset="0"/>
              </a:rPr>
              <a:t>Repeat yourself, but don’t repeat yourself!</a:t>
            </a:r>
          </a:p>
          <a:p>
            <a:pPr lvl="1"/>
            <a:r>
              <a:rPr lang="en-US" sz="1800" dirty="0">
                <a:latin typeface="Palatino Linotype" panose="02040502050505030304" pitchFamily="18" charset="0"/>
              </a:rPr>
              <a:t>The conclusion should contain many of the same elements found in the introduction.</a:t>
            </a:r>
          </a:p>
          <a:p>
            <a:pPr lvl="1"/>
            <a:r>
              <a:rPr lang="en-US" sz="1800" dirty="0">
                <a:latin typeface="Palatino Linotype" panose="02040502050505030304" pitchFamily="18" charset="0"/>
              </a:rPr>
              <a:t>But, it should be shorter and contain fewer background details.</a:t>
            </a:r>
          </a:p>
          <a:p>
            <a:pPr lvl="1"/>
            <a:r>
              <a:rPr lang="en-US" sz="1800" dirty="0">
                <a:latin typeface="Palatino Linotype" panose="02040502050505030304" pitchFamily="18" charset="0"/>
              </a:rPr>
              <a:t>(</a:t>
            </a:r>
            <a:r>
              <a:rPr lang="en-US" sz="1800" dirty="0" err="1">
                <a:latin typeface="Palatino Linotype" panose="02040502050505030304" pitchFamily="18" charset="0"/>
              </a:rPr>
              <a:t>i</a:t>
            </a:r>
            <a:r>
              <a:rPr lang="en-US" sz="1800" dirty="0">
                <a:latin typeface="Palatino Linotype" panose="02040502050505030304" pitchFamily="18" charset="0"/>
              </a:rPr>
              <a:t>) Open by again providing a general motivation</a:t>
            </a:r>
          </a:p>
          <a:p>
            <a:pPr lvl="2"/>
            <a:r>
              <a:rPr lang="en-US" sz="1500" dirty="0">
                <a:latin typeface="Palatino Linotype" panose="02040502050505030304" pitchFamily="18" charset="0"/>
              </a:rPr>
              <a:t>If you used some eye-catching stats as motivation in your intro, try to find some different stats for your conclusion  that provide the same motivation</a:t>
            </a:r>
          </a:p>
          <a:p>
            <a:pPr lvl="2"/>
            <a:r>
              <a:rPr lang="en-US" sz="1500" dirty="0">
                <a:latin typeface="Palatino Linotype" panose="02040502050505030304" pitchFamily="18" charset="0"/>
              </a:rPr>
              <a:t>Consider the following example from Anderson and Sabia  (2018, </a:t>
            </a:r>
            <a:r>
              <a:rPr lang="en-US" sz="1500" i="1" dirty="0">
                <a:latin typeface="Palatino Linotype" panose="02040502050505030304" pitchFamily="18" charset="0"/>
              </a:rPr>
              <a:t>J of Law and Economics</a:t>
            </a:r>
            <a:r>
              <a:rPr lang="en-US" sz="1500" dirty="0">
                <a:latin typeface="Palatino Linotype" panose="02040502050505030304" pitchFamily="18" charset="0"/>
              </a:rPr>
              <a:t>) who estimated the relationship between safe-storage gun laws and school shootings in the United States:</a:t>
            </a:r>
          </a:p>
          <a:p>
            <a:pPr lvl="3"/>
            <a:r>
              <a:rPr lang="en-US" sz="1400" dirty="0">
                <a:latin typeface="Palatino Linotype" panose="02040502050505030304" pitchFamily="18" charset="0"/>
              </a:rPr>
              <a:t>First paragraph of introduction:  “School shootings, such as the recent high-profile events in Chardon, Ohio; …and Santa Fe, Texas are usually committed by students under the age of 18. In fact, between 2012 and 2015, approximately 70 percent of shootings in K-12 schools in the United States were committed by minors.”</a:t>
            </a:r>
          </a:p>
          <a:p>
            <a:pPr lvl="3"/>
            <a:r>
              <a:rPr lang="en-US" sz="1400" dirty="0">
                <a:latin typeface="Palatino Linotype" panose="02040502050505030304" pitchFamily="18" charset="0"/>
              </a:rPr>
              <a:t>First paragraph of conclusion: “The National Poll on Children’s Health recently indicated that 1 in 4 parents are ‘very concerned’ about school violence for their children.  These fears are perhaps driven by the fact that school shootings have been reported at nearly a weekly rate since 2012.”</a:t>
            </a:r>
            <a:endParaRPr lang="en-US" sz="1600" dirty="0">
              <a:latin typeface="Palatino Linotype" panose="02040502050505030304" pitchFamily="18" charset="0"/>
            </a:endParaRPr>
          </a:p>
          <a:p>
            <a:pPr lvl="1"/>
            <a:r>
              <a:rPr lang="en-US" sz="1800" dirty="0">
                <a:latin typeface="Palatino Linotype" panose="02040502050505030304" pitchFamily="18" charset="0"/>
              </a:rPr>
              <a:t>(ii) Reiterate the specific motivation for scholars working in this area.  Remind readers of the contribution you are making to the literature.  </a:t>
            </a:r>
          </a:p>
          <a:p>
            <a:pPr lvl="1"/>
            <a:r>
              <a:rPr lang="en-US" sz="1800" dirty="0">
                <a:latin typeface="Palatino Linotype" panose="02040502050505030304" pitchFamily="18" charset="0"/>
              </a:rPr>
              <a:t>(iii) Briefly describe your setting, data, and empirical/identification strategy but you do not have to go into as much detail as earlier</a:t>
            </a:r>
          </a:p>
          <a:p>
            <a:pPr lvl="1"/>
            <a:r>
              <a:rPr lang="en-US" sz="1800" dirty="0">
                <a:latin typeface="Palatino Linotype" panose="02040502050505030304" pitchFamily="18" charset="0"/>
              </a:rPr>
              <a:t>(vi) Results discussion. </a:t>
            </a:r>
          </a:p>
          <a:p>
            <a:pPr lvl="2"/>
            <a:r>
              <a:rPr lang="en-US" sz="1500" dirty="0">
                <a:latin typeface="Palatino Linotype" panose="02040502050505030304" pitchFamily="18" charset="0"/>
              </a:rPr>
              <a:t>This is the one place in the conclusion where I will go into more depth than in the introduction</a:t>
            </a:r>
          </a:p>
          <a:p>
            <a:pPr lvl="2"/>
            <a:r>
              <a:rPr lang="en-US" sz="1500" dirty="0">
                <a:latin typeface="Palatino Linotype" panose="02040502050505030304" pitchFamily="18" charset="0"/>
              </a:rPr>
              <a:t>Discuss your principal findings but do not be afraid to also remind the reader of interesting sub-analyses (e.g., heterogeneous effects, particularly convincing robustness checks, supplementary data analyses, etc.)</a:t>
            </a:r>
          </a:p>
        </p:txBody>
      </p:sp>
    </p:spTree>
    <p:extLst>
      <p:ext uri="{BB962C8B-B14F-4D97-AF65-F5344CB8AC3E}">
        <p14:creationId xmlns:p14="http://schemas.microsoft.com/office/powerpoint/2010/main" val="6711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64225-F8D1-0FF4-C92C-748828C8CCD2}"/>
              </a:ext>
            </a:extLst>
          </p:cNvPr>
          <p:cNvSpPr>
            <a:spLocks noGrp="1"/>
          </p:cNvSpPr>
          <p:nvPr>
            <p:ph idx="1"/>
          </p:nvPr>
        </p:nvSpPr>
        <p:spPr>
          <a:xfrm>
            <a:off x="100148" y="1021284"/>
            <a:ext cx="11991703" cy="5379517"/>
          </a:xfrm>
        </p:spPr>
        <p:txBody>
          <a:bodyPr>
            <a:normAutofit lnSpcReduction="10000"/>
          </a:bodyPr>
          <a:lstStyle/>
          <a:p>
            <a:r>
              <a:rPr lang="en-US" sz="2200" dirty="0">
                <a:latin typeface="Palatino Linotype" panose="02040502050505030304" pitchFamily="18" charset="0"/>
              </a:rPr>
              <a:t>The last paragraph of the conclusion is </a:t>
            </a:r>
            <a:r>
              <a:rPr lang="en-US" sz="2200" i="1" dirty="0">
                <a:latin typeface="Palatino Linotype" panose="02040502050505030304" pitchFamily="18" charset="0"/>
              </a:rPr>
              <a:t>really</a:t>
            </a:r>
            <a:r>
              <a:rPr lang="en-US" sz="2200" dirty="0">
                <a:latin typeface="Palatino Linotype" panose="02040502050505030304" pitchFamily="18" charset="0"/>
              </a:rPr>
              <a:t> important. Finish with a bang!</a:t>
            </a:r>
          </a:p>
          <a:p>
            <a:r>
              <a:rPr lang="en-US" sz="2200" dirty="0">
                <a:latin typeface="Palatino Linotype" panose="02040502050505030304" pitchFamily="18" charset="0"/>
              </a:rPr>
              <a:t>I find this to be one of the more difficult paragraphs to write in a paper.  It can feel daunting, but you have options…</a:t>
            </a:r>
          </a:p>
          <a:p>
            <a:pPr lvl="1"/>
            <a:r>
              <a:rPr lang="en-US" sz="1800" dirty="0">
                <a:latin typeface="Palatino Linotype" panose="02040502050505030304" pitchFamily="18" charset="0"/>
              </a:rPr>
              <a:t>(</a:t>
            </a:r>
            <a:r>
              <a:rPr lang="en-US" sz="1800" dirty="0" err="1">
                <a:latin typeface="Palatino Linotype" panose="02040502050505030304" pitchFamily="18" charset="0"/>
              </a:rPr>
              <a:t>i</a:t>
            </a:r>
            <a:r>
              <a:rPr lang="en-US" sz="1800" dirty="0">
                <a:latin typeface="Palatino Linotype" panose="02040502050505030304" pitchFamily="18" charset="0"/>
              </a:rPr>
              <a:t>) Opine about future research </a:t>
            </a:r>
          </a:p>
          <a:p>
            <a:pPr lvl="1"/>
            <a:r>
              <a:rPr lang="en-US" sz="1800" dirty="0">
                <a:latin typeface="Palatino Linotype" panose="02040502050505030304" pitchFamily="18" charset="0"/>
              </a:rPr>
              <a:t>(ii) Highlight a contribution that didn’t make it into your introduction</a:t>
            </a:r>
          </a:p>
          <a:p>
            <a:pPr lvl="2"/>
            <a:r>
              <a:rPr lang="en-US" sz="1600" dirty="0">
                <a:latin typeface="Palatino Linotype" panose="02040502050505030304" pitchFamily="18" charset="0"/>
              </a:rPr>
              <a:t>Historical U.S. studies that relate estimates to developing countries today</a:t>
            </a:r>
          </a:p>
          <a:p>
            <a:pPr lvl="3"/>
            <a:r>
              <a:rPr lang="en-US" sz="1400" dirty="0">
                <a:latin typeface="Palatino Linotype" panose="02040502050505030304" pitchFamily="18" charset="0"/>
              </a:rPr>
              <a:t>“Infant Health and Later-Life Labor Market Outcomes,” </a:t>
            </a:r>
            <a:r>
              <a:rPr lang="en-US" sz="1400" dirty="0" err="1">
                <a:latin typeface="Palatino Linotype" panose="02040502050505030304" pitchFamily="18" charset="0"/>
              </a:rPr>
              <a:t>Lazuka</a:t>
            </a:r>
            <a:r>
              <a:rPr lang="en-US" sz="1400" dirty="0">
                <a:latin typeface="Palatino Linotype" panose="02040502050505030304" pitchFamily="18" charset="0"/>
              </a:rPr>
              <a:t> (2018, </a:t>
            </a:r>
            <a:r>
              <a:rPr lang="en-US" sz="1400" i="1" dirty="0">
                <a:latin typeface="Palatino Linotype" panose="02040502050505030304" pitchFamily="18" charset="0"/>
              </a:rPr>
              <a:t>J of Human Resources</a:t>
            </a:r>
            <a:r>
              <a:rPr lang="en-US" sz="1400" dirty="0">
                <a:latin typeface="Palatino Linotype" panose="02040502050505030304" pitchFamily="18" charset="0"/>
              </a:rPr>
              <a:t>)</a:t>
            </a:r>
          </a:p>
          <a:p>
            <a:pPr lvl="3"/>
            <a:r>
              <a:rPr lang="en-US" sz="1400" dirty="0">
                <a:latin typeface="Palatino Linotype" panose="02040502050505030304" pitchFamily="18" charset="0"/>
              </a:rPr>
              <a:t>Milk inspections paper cited earlier (Anderson et al. 2022, NBER WP No. 30063)</a:t>
            </a:r>
          </a:p>
          <a:p>
            <a:pPr lvl="1"/>
            <a:r>
              <a:rPr lang="en-US" sz="1800" dirty="0">
                <a:latin typeface="Palatino Linotype" panose="02040502050505030304" pitchFamily="18" charset="0"/>
              </a:rPr>
              <a:t>(iii) Policy relevance </a:t>
            </a:r>
          </a:p>
          <a:p>
            <a:pPr lvl="2"/>
            <a:r>
              <a:rPr lang="en-US" sz="1600" dirty="0">
                <a:latin typeface="Palatino Linotype" panose="02040502050505030304" pitchFamily="18" charset="0"/>
              </a:rPr>
              <a:t>“The Impact of Mass Shootings on Gun Policy,” Luca et al. (2020,</a:t>
            </a:r>
            <a:r>
              <a:rPr lang="en-US" sz="1600" i="1" dirty="0">
                <a:latin typeface="Palatino Linotype" panose="02040502050505030304" pitchFamily="18" charset="0"/>
              </a:rPr>
              <a:t> J of Public Economics</a:t>
            </a:r>
            <a:r>
              <a:rPr lang="en-US" sz="1600" dirty="0">
                <a:latin typeface="Palatino Linotype" panose="02040502050505030304" pitchFamily="18" charset="0"/>
              </a:rPr>
              <a:t>)</a:t>
            </a:r>
          </a:p>
          <a:p>
            <a:pPr lvl="2"/>
            <a:r>
              <a:rPr lang="en-US" sz="1600" dirty="0">
                <a:latin typeface="Palatino Linotype" panose="02040502050505030304" pitchFamily="18" charset="0"/>
              </a:rPr>
              <a:t>“Accidents Will Happen? Unintentional Childhood Injuries and the Effects of Child Care Regulations,” Currie and </a:t>
            </a:r>
            <a:r>
              <a:rPr lang="en-US" sz="1600" dirty="0" err="1">
                <a:latin typeface="Palatino Linotype" panose="02040502050505030304" pitchFamily="18" charset="0"/>
              </a:rPr>
              <a:t>Hotz</a:t>
            </a:r>
            <a:r>
              <a:rPr lang="en-US" sz="1600" dirty="0">
                <a:latin typeface="Palatino Linotype" panose="02040502050505030304" pitchFamily="18" charset="0"/>
              </a:rPr>
              <a:t> (2004, </a:t>
            </a:r>
            <a:r>
              <a:rPr lang="en-US" sz="1600" i="1" dirty="0">
                <a:latin typeface="Palatino Linotype" panose="02040502050505030304" pitchFamily="18" charset="0"/>
              </a:rPr>
              <a:t>J of Health Economics</a:t>
            </a:r>
            <a:r>
              <a:rPr lang="en-US" sz="1600" dirty="0">
                <a:latin typeface="Palatino Linotype" panose="02040502050505030304" pitchFamily="18" charset="0"/>
              </a:rPr>
              <a:t>)</a:t>
            </a:r>
          </a:p>
          <a:p>
            <a:pPr lvl="1"/>
            <a:r>
              <a:rPr lang="en-US" sz="1800" dirty="0">
                <a:latin typeface="Palatino Linotype" panose="02040502050505030304" pitchFamily="18" charset="0"/>
              </a:rPr>
              <a:t>(iv) List caveats to your study</a:t>
            </a:r>
          </a:p>
          <a:p>
            <a:pPr lvl="2"/>
            <a:r>
              <a:rPr lang="en-US" sz="1600" dirty="0">
                <a:latin typeface="Palatino Linotype" panose="02040502050505030304" pitchFamily="18" charset="0"/>
              </a:rPr>
              <a:t>Not as big a fan of this for the final paragraph.  I like including caveats in the conclusion, but maybe not what you want to leave readers with as your final word.</a:t>
            </a:r>
          </a:p>
          <a:p>
            <a:pPr lvl="2"/>
            <a:r>
              <a:rPr lang="en-US" sz="1600" dirty="0">
                <a:latin typeface="Palatino Linotype" panose="02040502050505030304" pitchFamily="18" charset="0"/>
              </a:rPr>
              <a:t>That said, this is a common approach for the concluding paragraph and here is a nice example:</a:t>
            </a:r>
          </a:p>
          <a:p>
            <a:pPr lvl="3"/>
            <a:r>
              <a:rPr lang="en-US" sz="1400" dirty="0">
                <a:latin typeface="Palatino Linotype" panose="02040502050505030304" pitchFamily="18" charset="0"/>
              </a:rPr>
              <a:t>“Is Legal Pot Crippling Mexican Drug Trafficking </a:t>
            </a:r>
            <a:r>
              <a:rPr lang="en-US" sz="1400" dirty="0" err="1">
                <a:latin typeface="Palatino Linotype" panose="02040502050505030304" pitchFamily="18" charset="0"/>
              </a:rPr>
              <a:t>Organisations</a:t>
            </a:r>
            <a:r>
              <a:rPr lang="en-US" sz="1400" dirty="0">
                <a:latin typeface="Palatino Linotype" panose="02040502050505030304" pitchFamily="18" charset="0"/>
              </a:rPr>
              <a:t>? The Effect of Medical Marijuana Laws on U.S. Crime,” Gavrilova et al. (2017, </a:t>
            </a:r>
            <a:r>
              <a:rPr lang="en-US" sz="1400" i="1" dirty="0">
                <a:latin typeface="Palatino Linotype" panose="02040502050505030304" pitchFamily="18" charset="0"/>
              </a:rPr>
              <a:t>Economic Journal</a:t>
            </a:r>
            <a:r>
              <a:rPr lang="en-US" sz="1400" dirty="0">
                <a:latin typeface="Palatino Linotype" panose="02040502050505030304" pitchFamily="18" charset="0"/>
              </a:rPr>
              <a:t>)</a:t>
            </a:r>
          </a:p>
          <a:p>
            <a:pPr lvl="1"/>
            <a:r>
              <a:rPr lang="en-US" sz="1800" dirty="0">
                <a:latin typeface="Palatino Linotype" panose="02040502050505030304" pitchFamily="18" charset="0"/>
              </a:rPr>
              <a:t>Or some combination of (</a:t>
            </a:r>
            <a:r>
              <a:rPr lang="en-US" sz="1800" dirty="0" err="1">
                <a:latin typeface="Palatino Linotype" panose="02040502050505030304" pitchFamily="18" charset="0"/>
              </a:rPr>
              <a:t>i</a:t>
            </a:r>
            <a:r>
              <a:rPr lang="en-US" sz="1800" dirty="0">
                <a:latin typeface="Palatino Linotype" panose="02040502050505030304" pitchFamily="18" charset="0"/>
              </a:rPr>
              <a:t>)-(iv)</a:t>
            </a:r>
          </a:p>
          <a:p>
            <a:pPr lvl="1"/>
            <a:endParaRPr lang="en-US" sz="1600" dirty="0">
              <a:highlight>
                <a:srgbClr val="FF0000"/>
              </a:highlight>
              <a:latin typeface="Palatino Linotype" panose="02040502050505030304" pitchFamily="18" charset="0"/>
            </a:endParaRPr>
          </a:p>
          <a:p>
            <a:pPr marL="0" indent="0">
              <a:buNone/>
            </a:pPr>
            <a:endParaRPr lang="en-US" dirty="0"/>
          </a:p>
        </p:txBody>
      </p:sp>
      <p:sp>
        <p:nvSpPr>
          <p:cNvPr id="4" name="Title 1">
            <a:extLst>
              <a:ext uri="{FF2B5EF4-FFF2-40B4-BE49-F238E27FC236}">
                <a16:creationId xmlns:a16="http://schemas.microsoft.com/office/drawing/2014/main" id="{83428F53-0DDA-2269-CE1E-D9189D92BD66}"/>
              </a:ext>
            </a:extLst>
          </p:cNvPr>
          <p:cNvSpPr>
            <a:spLocks noGrp="1"/>
          </p:cNvSpPr>
          <p:nvPr>
            <p:ph type="title"/>
          </p:nvPr>
        </p:nvSpPr>
        <p:spPr>
          <a:xfrm>
            <a:off x="219891" y="201453"/>
            <a:ext cx="10515600" cy="819831"/>
          </a:xfrm>
        </p:spPr>
        <p:txBody>
          <a:bodyPr>
            <a:normAutofit/>
          </a:bodyPr>
          <a:lstStyle/>
          <a:p>
            <a:r>
              <a:rPr lang="en-US" sz="3600" dirty="0">
                <a:latin typeface="Palatino Linotype" panose="02040502050505030304" pitchFamily="18" charset="0"/>
              </a:rPr>
              <a:t>The Conclusion</a:t>
            </a:r>
            <a:endParaRPr lang="en-US" sz="3600" dirty="0"/>
          </a:p>
        </p:txBody>
      </p:sp>
    </p:spTree>
    <p:extLst>
      <p:ext uri="{BB962C8B-B14F-4D97-AF65-F5344CB8AC3E}">
        <p14:creationId xmlns:p14="http://schemas.microsoft.com/office/powerpoint/2010/main" val="6830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7B071C-F0B6-9BCC-2282-CF1D2E0EAED0}"/>
              </a:ext>
            </a:extLst>
          </p:cNvPr>
          <p:cNvSpPr>
            <a:spLocks noGrp="1"/>
          </p:cNvSpPr>
          <p:nvPr>
            <p:ph idx="1"/>
          </p:nvPr>
        </p:nvSpPr>
        <p:spPr>
          <a:xfrm>
            <a:off x="104503" y="1410789"/>
            <a:ext cx="11974286" cy="2786742"/>
          </a:xfrm>
        </p:spPr>
        <p:txBody>
          <a:bodyPr>
            <a:normAutofit/>
          </a:bodyPr>
          <a:lstStyle/>
          <a:p>
            <a:r>
              <a:rPr lang="en-US" sz="2400" dirty="0">
                <a:latin typeface="Palatino Linotype" panose="02040502050505030304" pitchFamily="18" charset="0"/>
              </a:rPr>
              <a:t>How long should it be?</a:t>
            </a:r>
          </a:p>
          <a:p>
            <a:pPr lvl="1"/>
            <a:r>
              <a:rPr lang="en-US" sz="2000" dirty="0">
                <a:latin typeface="Palatino Linotype" panose="02040502050505030304" pitchFamily="18" charset="0"/>
              </a:rPr>
              <a:t>Shorter than your introduction.</a:t>
            </a:r>
          </a:p>
          <a:p>
            <a:pPr lvl="1"/>
            <a:r>
              <a:rPr lang="en-US" sz="2000" dirty="0">
                <a:latin typeface="Palatino Linotype" panose="02040502050505030304" pitchFamily="18" charset="0"/>
              </a:rPr>
              <a:t>The last 15 papers I have written as full-length articles for economics journals have had conclusions of the following lengths (size 12 font, double-spaced):</a:t>
            </a:r>
          </a:p>
        </p:txBody>
      </p:sp>
      <p:sp>
        <p:nvSpPr>
          <p:cNvPr id="4" name="Title 1">
            <a:extLst>
              <a:ext uri="{FF2B5EF4-FFF2-40B4-BE49-F238E27FC236}">
                <a16:creationId xmlns:a16="http://schemas.microsoft.com/office/drawing/2014/main" id="{AB75C773-5082-9FCE-EA9F-91B856BDEABF}"/>
              </a:ext>
            </a:extLst>
          </p:cNvPr>
          <p:cNvSpPr>
            <a:spLocks noGrp="1"/>
          </p:cNvSpPr>
          <p:nvPr>
            <p:ph type="title"/>
          </p:nvPr>
        </p:nvSpPr>
        <p:spPr>
          <a:xfrm>
            <a:off x="246018" y="418011"/>
            <a:ext cx="10515600" cy="732745"/>
          </a:xfrm>
        </p:spPr>
        <p:txBody>
          <a:bodyPr>
            <a:normAutofit/>
          </a:bodyPr>
          <a:lstStyle/>
          <a:p>
            <a:r>
              <a:rPr lang="en-US" sz="3600" dirty="0">
                <a:latin typeface="Palatino Linotype" panose="02040502050505030304" pitchFamily="18" charset="0"/>
              </a:rPr>
              <a:t>The Conclusion</a:t>
            </a:r>
            <a:endParaRPr lang="en-US" sz="3600" dirty="0"/>
          </a:p>
        </p:txBody>
      </p:sp>
      <p:graphicFrame>
        <p:nvGraphicFramePr>
          <p:cNvPr id="5" name="Table 4">
            <a:extLst>
              <a:ext uri="{FF2B5EF4-FFF2-40B4-BE49-F238E27FC236}">
                <a16:creationId xmlns:a16="http://schemas.microsoft.com/office/drawing/2014/main" id="{DFD6FC51-7556-AA97-05F5-60AA76BB1B74}"/>
              </a:ext>
            </a:extLst>
          </p:cNvPr>
          <p:cNvGraphicFramePr>
            <a:graphicFrameLocks noGrp="1"/>
          </p:cNvGraphicFramePr>
          <p:nvPr>
            <p:extLst>
              <p:ext uri="{D42A27DB-BD31-4B8C-83A1-F6EECF244321}">
                <p14:modId xmlns:p14="http://schemas.microsoft.com/office/powerpoint/2010/main" val="334050122"/>
              </p:ext>
            </p:extLst>
          </p:nvPr>
        </p:nvGraphicFramePr>
        <p:xfrm>
          <a:off x="2980294" y="2928630"/>
          <a:ext cx="48768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16949000"/>
                    </a:ext>
                  </a:extLst>
                </a:gridCol>
                <a:gridCol w="1625600">
                  <a:extLst>
                    <a:ext uri="{9D8B030D-6E8A-4147-A177-3AD203B41FA5}">
                      <a16:colId xmlns:a16="http://schemas.microsoft.com/office/drawing/2014/main" val="853638757"/>
                    </a:ext>
                  </a:extLst>
                </a:gridCol>
                <a:gridCol w="1625600">
                  <a:extLst>
                    <a:ext uri="{9D8B030D-6E8A-4147-A177-3AD203B41FA5}">
                      <a16:colId xmlns:a16="http://schemas.microsoft.com/office/drawing/2014/main" val="1064839187"/>
                    </a:ext>
                  </a:extLst>
                </a:gridCol>
              </a:tblGrid>
              <a:tr h="370840">
                <a:tc>
                  <a:txBody>
                    <a:bodyPr/>
                    <a:lstStyle/>
                    <a:p>
                      <a:pPr algn="ctr"/>
                      <a:r>
                        <a:rPr lang="en-US" dirty="0"/>
                        <a:t>1-2 pages</a:t>
                      </a:r>
                    </a:p>
                  </a:txBody>
                  <a:tcPr/>
                </a:tc>
                <a:tc>
                  <a:txBody>
                    <a:bodyPr/>
                    <a:lstStyle/>
                    <a:p>
                      <a:pPr algn="ctr"/>
                      <a:r>
                        <a:rPr lang="en-US" dirty="0"/>
                        <a:t>2-3 pages</a:t>
                      </a:r>
                    </a:p>
                  </a:txBody>
                  <a:tcPr/>
                </a:tc>
                <a:tc>
                  <a:txBody>
                    <a:bodyPr/>
                    <a:lstStyle/>
                    <a:p>
                      <a:pPr algn="ctr"/>
                      <a:r>
                        <a:rPr lang="en-US" dirty="0"/>
                        <a:t>3+ pages</a:t>
                      </a:r>
                    </a:p>
                  </a:txBody>
                  <a:tcPr/>
                </a:tc>
                <a:extLst>
                  <a:ext uri="{0D108BD9-81ED-4DB2-BD59-A6C34878D82A}">
                    <a16:rowId xmlns:a16="http://schemas.microsoft.com/office/drawing/2014/main" val="3665758401"/>
                  </a:ext>
                </a:extLst>
              </a:tr>
              <a:tr h="370840">
                <a:tc>
                  <a:txBody>
                    <a:bodyPr/>
                    <a:lstStyle/>
                    <a:p>
                      <a:pPr algn="ctr"/>
                      <a:r>
                        <a:rPr lang="en-US" dirty="0"/>
                        <a:t>12 papers</a:t>
                      </a:r>
                    </a:p>
                  </a:txBody>
                  <a:tcPr/>
                </a:tc>
                <a:tc>
                  <a:txBody>
                    <a:bodyPr/>
                    <a:lstStyle/>
                    <a:p>
                      <a:pPr algn="ctr"/>
                      <a:r>
                        <a:rPr lang="en-US" dirty="0"/>
                        <a:t>3 papers</a:t>
                      </a:r>
                    </a:p>
                  </a:txBody>
                  <a:tcPr/>
                </a:tc>
                <a:tc>
                  <a:txBody>
                    <a:bodyPr/>
                    <a:lstStyle/>
                    <a:p>
                      <a:pPr algn="ctr"/>
                      <a:r>
                        <a:rPr lang="en-US" dirty="0"/>
                        <a:t>0 papers</a:t>
                      </a:r>
                    </a:p>
                  </a:txBody>
                  <a:tcPr/>
                </a:tc>
                <a:extLst>
                  <a:ext uri="{0D108BD9-81ED-4DB2-BD59-A6C34878D82A}">
                    <a16:rowId xmlns:a16="http://schemas.microsoft.com/office/drawing/2014/main" val="3676813352"/>
                  </a:ext>
                </a:extLst>
              </a:tr>
            </a:tbl>
          </a:graphicData>
        </a:graphic>
      </p:graphicFrame>
    </p:spTree>
    <p:extLst>
      <p:ext uri="{BB962C8B-B14F-4D97-AF65-F5344CB8AC3E}">
        <p14:creationId xmlns:p14="http://schemas.microsoft.com/office/powerpoint/2010/main" val="309529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7009-4254-D66B-5D47-09178A20914E}"/>
              </a:ext>
            </a:extLst>
          </p:cNvPr>
          <p:cNvSpPr>
            <a:spLocks noGrp="1"/>
          </p:cNvSpPr>
          <p:nvPr>
            <p:ph type="title"/>
          </p:nvPr>
        </p:nvSpPr>
        <p:spPr>
          <a:xfrm>
            <a:off x="3548448" y="1823223"/>
            <a:ext cx="5356654" cy="1325563"/>
          </a:xfrm>
        </p:spPr>
        <p:txBody>
          <a:bodyPr/>
          <a:lstStyle/>
          <a:p>
            <a:r>
              <a:rPr lang="en-US" dirty="0">
                <a:latin typeface="Palatino Linotype" panose="02040502050505030304" pitchFamily="18" charset="0"/>
              </a:rPr>
              <a:t>Q&amp;A (≈ 10 minutes)</a:t>
            </a:r>
          </a:p>
        </p:txBody>
      </p:sp>
    </p:spTree>
    <p:extLst>
      <p:ext uri="{BB962C8B-B14F-4D97-AF65-F5344CB8AC3E}">
        <p14:creationId xmlns:p14="http://schemas.microsoft.com/office/powerpoint/2010/main" val="1311472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AB0899F-92CC-4F03-AE99-375B13846225}" vid="{E3288AC6-8055-4991-B73C-87F3D2DE19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PP Template</Template>
  <TotalTime>26530</TotalTime>
  <Words>9115</Words>
  <Application>Microsoft Macintosh PowerPoint</Application>
  <PresentationFormat>Widescreen</PresentationFormat>
  <Paragraphs>1004</Paragraphs>
  <Slides>95</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Arial</vt:lpstr>
      <vt:lpstr>Calibri</vt:lpstr>
      <vt:lpstr>Calibri Light</vt:lpstr>
      <vt:lpstr>Cambria Math</vt:lpstr>
      <vt:lpstr>Courier New</vt:lpstr>
      <vt:lpstr>Helvetica</vt:lpstr>
      <vt:lpstr>Open Sans</vt:lpstr>
      <vt:lpstr>Palatino Linotype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Writing the first half of your applied paper</vt:lpstr>
      <vt:lpstr>The Introduction</vt:lpstr>
      <vt:lpstr>The Introduction</vt:lpstr>
      <vt:lpstr>PowerPoint Presentation</vt:lpstr>
      <vt:lpstr>PowerPoint Presentation</vt:lpstr>
      <vt:lpstr>The Introduction: Two Common FAQs</vt:lpstr>
      <vt:lpstr>Background</vt:lpstr>
      <vt:lpstr>Example 1. “The Effects of Pretrial Detention on Conviction, Future Crime, and Employment: Evidence from Randomly Assigned Judges” (Dobbie et al. 2018, American Economic Review)</vt:lpstr>
      <vt:lpstr>Example 2. “Personal Belief Exemptions for School-Entry Vaccinations, Vaccination Rates, and Academic Achievement” (Hair et al. 2018, Journal of Health Economics)</vt:lpstr>
      <vt:lpstr>PowerPoint Presentation</vt:lpstr>
      <vt:lpstr>Background: A common mistake!</vt:lpstr>
      <vt:lpstr>Data and empirical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vt:lpstr>
      <vt:lpstr>PowerPoint Presentation</vt:lpstr>
      <vt:lpstr>PowerPoint Presentation</vt:lpstr>
      <vt:lpstr>PowerPoint Presentation</vt:lpstr>
      <vt:lpstr>PowerPoint Presentation</vt:lpstr>
      <vt:lpstr>Data mining is not the same thing as doing robustness checks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 5 minutes)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 5 minutes) </vt:lpstr>
      <vt:lpstr>PowerPoint Presentation</vt:lpstr>
      <vt:lpstr>The Conclusion</vt:lpstr>
      <vt:lpstr>The Conclusion</vt:lpstr>
      <vt:lpstr>The Conclusion</vt:lpstr>
      <vt:lpstr>Q&amp;A (≈ 10 minutes)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Mark</dc:creator>
  <cp:lastModifiedBy>Kyle Butts</cp:lastModifiedBy>
  <cp:revision>123</cp:revision>
  <dcterms:created xsi:type="dcterms:W3CDTF">2022-07-20T20:22:44Z</dcterms:created>
  <dcterms:modified xsi:type="dcterms:W3CDTF">2022-08-12T03:09:35Z</dcterms:modified>
</cp:coreProperties>
</file>